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sldIdLst>
    <p:sldId id="256" r:id="rId2"/>
    <p:sldId id="257" r:id="rId3"/>
    <p:sldId id="258" r:id="rId4"/>
    <p:sldId id="259" r:id="rId5"/>
  </p:sldIdLst>
  <p:sldSz cx="12192000" cy="6858000"/>
  <p:notesSz cx="6834188" cy="9979025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60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DB3C51-8C76-41A9-98CC-27538885CE4D}" type="doc">
      <dgm:prSet loTypeId="urn:microsoft.com/office/officeart/2005/8/layout/vProcess5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8E73C640-2A77-495B-992C-291151000242}">
      <dgm:prSet phldrT="[文本]"/>
      <dgm:spPr/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Step1: 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进行业务分析，从绘制顶层业务流程图入手，再进行逐层分解，绘制各分层的业务流程图；</a:t>
          </a:r>
        </a:p>
      </dgm:t>
    </dgm:pt>
    <dgm:pt modelId="{A9159F6C-245A-4F42-8FDA-9869C9D557A9}" type="parTrans" cxnId="{542B0999-E5A2-4492-AB82-422832315AA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652FA75-EFE9-4AE4-B9A5-71818FC45295}" type="sibTrans" cxnId="{542B0999-E5A2-4492-AB82-422832315AA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5238563-9B9E-4574-A7C1-47E695D810C8}">
      <dgm:prSet/>
      <dgm:spPr/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Step2: 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按照分层数据流图的绘制方法，结合已有的业务流程图，逐层绘制数据流图；</a:t>
          </a:r>
        </a:p>
      </dgm:t>
    </dgm:pt>
    <dgm:pt modelId="{F7F5E338-7FC1-487A-B56F-1CE6E96E7406}" type="parTrans" cxnId="{A84E5A07-1FEB-42AE-9CC5-E1425CE75EB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460177F-4D45-4583-B34C-D0226707BE99}" type="sibTrans" cxnId="{A84E5A07-1FEB-42AE-9CC5-E1425CE75EB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5FA3D0C-2AC9-46D1-86B7-727CB8741342}">
      <dgm:prSet/>
      <dgm:spPr/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Step3: 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从数据流图界定的范围内识别实体及需关注的关系，绘制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E-R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图；</a:t>
          </a:r>
        </a:p>
      </dgm:t>
    </dgm:pt>
    <dgm:pt modelId="{309D10DE-8325-4DAE-AA18-CF2B36079997}" type="parTrans" cxnId="{872F01D3-A1A2-40AA-974E-5C609D7182D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5112153-BBCA-41A3-BAAF-C2B9211E8775}" type="sibTrans" cxnId="{872F01D3-A1A2-40AA-974E-5C609D7182D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9C4B75E-1B34-40C4-9B8A-232CBD7A37A7}">
      <dgm:prSet/>
      <dgm:spPr/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Step4: 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编写报告，详细呈现上述三部分的内容。</a:t>
          </a:r>
        </a:p>
      </dgm:t>
    </dgm:pt>
    <dgm:pt modelId="{1EC35B63-25E9-4517-A814-2BA50EAC2C4E}" type="parTrans" cxnId="{65A1E76E-D8BE-417B-BFD7-BA389BC7788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B57314-B996-4938-A6BD-5E27A40BFD3D}" type="sibTrans" cxnId="{65A1E76E-D8BE-417B-BFD7-BA389BC7788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44BB22-FA0C-47C3-9097-107D7F78B688}" type="pres">
      <dgm:prSet presAssocID="{B3DB3C51-8C76-41A9-98CC-27538885CE4D}" presName="outerComposite" presStyleCnt="0">
        <dgm:presLayoutVars>
          <dgm:chMax val="5"/>
          <dgm:dir/>
          <dgm:resizeHandles val="exact"/>
        </dgm:presLayoutVars>
      </dgm:prSet>
      <dgm:spPr/>
    </dgm:pt>
    <dgm:pt modelId="{3FD89FDA-639B-4114-A1E1-FB6F50943C8A}" type="pres">
      <dgm:prSet presAssocID="{B3DB3C51-8C76-41A9-98CC-27538885CE4D}" presName="dummyMaxCanvas" presStyleCnt="0">
        <dgm:presLayoutVars/>
      </dgm:prSet>
      <dgm:spPr/>
    </dgm:pt>
    <dgm:pt modelId="{77CE3AF4-08E1-4E3B-85DA-71C347CBD3DF}" type="pres">
      <dgm:prSet presAssocID="{B3DB3C51-8C76-41A9-98CC-27538885CE4D}" presName="FourNodes_1" presStyleLbl="node1" presStyleIdx="0" presStyleCnt="4">
        <dgm:presLayoutVars>
          <dgm:bulletEnabled val="1"/>
        </dgm:presLayoutVars>
      </dgm:prSet>
      <dgm:spPr/>
    </dgm:pt>
    <dgm:pt modelId="{D18BCA9D-601E-4A27-9BBB-27FF88F3D039}" type="pres">
      <dgm:prSet presAssocID="{B3DB3C51-8C76-41A9-98CC-27538885CE4D}" presName="FourNodes_2" presStyleLbl="node1" presStyleIdx="1" presStyleCnt="4">
        <dgm:presLayoutVars>
          <dgm:bulletEnabled val="1"/>
        </dgm:presLayoutVars>
      </dgm:prSet>
      <dgm:spPr/>
    </dgm:pt>
    <dgm:pt modelId="{CD720C83-8798-415A-8FFA-AC67C9BE7B90}" type="pres">
      <dgm:prSet presAssocID="{B3DB3C51-8C76-41A9-98CC-27538885CE4D}" presName="FourNodes_3" presStyleLbl="node1" presStyleIdx="2" presStyleCnt="4">
        <dgm:presLayoutVars>
          <dgm:bulletEnabled val="1"/>
        </dgm:presLayoutVars>
      </dgm:prSet>
      <dgm:spPr/>
    </dgm:pt>
    <dgm:pt modelId="{D76477F6-45AC-465E-A14A-ED46D19BF303}" type="pres">
      <dgm:prSet presAssocID="{B3DB3C51-8C76-41A9-98CC-27538885CE4D}" presName="FourNodes_4" presStyleLbl="node1" presStyleIdx="3" presStyleCnt="4">
        <dgm:presLayoutVars>
          <dgm:bulletEnabled val="1"/>
        </dgm:presLayoutVars>
      </dgm:prSet>
      <dgm:spPr/>
    </dgm:pt>
    <dgm:pt modelId="{46665F35-95C2-472C-8CCA-1928462F5EFE}" type="pres">
      <dgm:prSet presAssocID="{B3DB3C51-8C76-41A9-98CC-27538885CE4D}" presName="FourConn_1-2" presStyleLbl="fgAccFollowNode1" presStyleIdx="0" presStyleCnt="3">
        <dgm:presLayoutVars>
          <dgm:bulletEnabled val="1"/>
        </dgm:presLayoutVars>
      </dgm:prSet>
      <dgm:spPr/>
    </dgm:pt>
    <dgm:pt modelId="{C4D073B3-A608-45D9-B574-ABDD80609A9D}" type="pres">
      <dgm:prSet presAssocID="{B3DB3C51-8C76-41A9-98CC-27538885CE4D}" presName="FourConn_2-3" presStyleLbl="fgAccFollowNode1" presStyleIdx="1" presStyleCnt="3">
        <dgm:presLayoutVars>
          <dgm:bulletEnabled val="1"/>
        </dgm:presLayoutVars>
      </dgm:prSet>
      <dgm:spPr/>
    </dgm:pt>
    <dgm:pt modelId="{62A31CC7-06E5-44A5-8AB7-92B2546084ED}" type="pres">
      <dgm:prSet presAssocID="{B3DB3C51-8C76-41A9-98CC-27538885CE4D}" presName="FourConn_3-4" presStyleLbl="fgAccFollowNode1" presStyleIdx="2" presStyleCnt="3">
        <dgm:presLayoutVars>
          <dgm:bulletEnabled val="1"/>
        </dgm:presLayoutVars>
      </dgm:prSet>
      <dgm:spPr/>
    </dgm:pt>
    <dgm:pt modelId="{F757FB4B-2D29-4D35-BF94-B101B53AE262}" type="pres">
      <dgm:prSet presAssocID="{B3DB3C51-8C76-41A9-98CC-27538885CE4D}" presName="FourNodes_1_text" presStyleLbl="node1" presStyleIdx="3" presStyleCnt="4">
        <dgm:presLayoutVars>
          <dgm:bulletEnabled val="1"/>
        </dgm:presLayoutVars>
      </dgm:prSet>
      <dgm:spPr/>
    </dgm:pt>
    <dgm:pt modelId="{5FEBD6C4-F22B-447C-AD54-9D5D3E155B34}" type="pres">
      <dgm:prSet presAssocID="{B3DB3C51-8C76-41A9-98CC-27538885CE4D}" presName="FourNodes_2_text" presStyleLbl="node1" presStyleIdx="3" presStyleCnt="4">
        <dgm:presLayoutVars>
          <dgm:bulletEnabled val="1"/>
        </dgm:presLayoutVars>
      </dgm:prSet>
      <dgm:spPr/>
    </dgm:pt>
    <dgm:pt modelId="{6A209953-6584-4AFE-9C85-0C1B6A1D2DE2}" type="pres">
      <dgm:prSet presAssocID="{B3DB3C51-8C76-41A9-98CC-27538885CE4D}" presName="FourNodes_3_text" presStyleLbl="node1" presStyleIdx="3" presStyleCnt="4">
        <dgm:presLayoutVars>
          <dgm:bulletEnabled val="1"/>
        </dgm:presLayoutVars>
      </dgm:prSet>
      <dgm:spPr/>
    </dgm:pt>
    <dgm:pt modelId="{EDAFB87D-D1FE-49A6-88D4-8806148AF1DE}" type="pres">
      <dgm:prSet presAssocID="{B3DB3C51-8C76-41A9-98CC-27538885CE4D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A84E5A07-1FEB-42AE-9CC5-E1425CE75EB5}" srcId="{B3DB3C51-8C76-41A9-98CC-27538885CE4D}" destId="{A5238563-9B9E-4574-A7C1-47E695D810C8}" srcOrd="1" destOrd="0" parTransId="{F7F5E338-7FC1-487A-B56F-1CE6E96E7406}" sibTransId="{D460177F-4D45-4583-B34C-D0226707BE99}"/>
    <dgm:cxn modelId="{C08A7719-5BF4-4F65-9C2D-FF4205AC243C}" type="presOf" srcId="{85112153-BBCA-41A3-BAAF-C2B9211E8775}" destId="{62A31CC7-06E5-44A5-8AB7-92B2546084ED}" srcOrd="0" destOrd="0" presId="urn:microsoft.com/office/officeart/2005/8/layout/vProcess5"/>
    <dgm:cxn modelId="{D8B91321-ABEB-4FF4-8E1F-F75777583D21}" type="presOf" srcId="{1652FA75-EFE9-4AE4-B9A5-71818FC45295}" destId="{46665F35-95C2-472C-8CCA-1928462F5EFE}" srcOrd="0" destOrd="0" presId="urn:microsoft.com/office/officeart/2005/8/layout/vProcess5"/>
    <dgm:cxn modelId="{60E8E439-7F0F-403E-BC52-BC7189D297F2}" type="presOf" srcId="{8E73C640-2A77-495B-992C-291151000242}" destId="{F757FB4B-2D29-4D35-BF94-B101B53AE262}" srcOrd="1" destOrd="0" presId="urn:microsoft.com/office/officeart/2005/8/layout/vProcess5"/>
    <dgm:cxn modelId="{2B1D4A5F-AF5C-4AE7-A284-616DA5CF687C}" type="presOf" srcId="{A5238563-9B9E-4574-A7C1-47E695D810C8}" destId="{5FEBD6C4-F22B-447C-AD54-9D5D3E155B34}" srcOrd="1" destOrd="0" presId="urn:microsoft.com/office/officeart/2005/8/layout/vProcess5"/>
    <dgm:cxn modelId="{9631416C-0EAC-4C8F-A868-28B28E7EFA51}" type="presOf" srcId="{C5FA3D0C-2AC9-46D1-86B7-727CB8741342}" destId="{CD720C83-8798-415A-8FFA-AC67C9BE7B90}" srcOrd="0" destOrd="0" presId="urn:microsoft.com/office/officeart/2005/8/layout/vProcess5"/>
    <dgm:cxn modelId="{4150764E-6DC9-49D4-B8D7-89AFF945F508}" type="presOf" srcId="{C5FA3D0C-2AC9-46D1-86B7-727CB8741342}" destId="{6A209953-6584-4AFE-9C85-0C1B6A1D2DE2}" srcOrd="1" destOrd="0" presId="urn:microsoft.com/office/officeart/2005/8/layout/vProcess5"/>
    <dgm:cxn modelId="{65A1E76E-D8BE-417B-BFD7-BA389BC77880}" srcId="{B3DB3C51-8C76-41A9-98CC-27538885CE4D}" destId="{B9C4B75E-1B34-40C4-9B8A-232CBD7A37A7}" srcOrd="3" destOrd="0" parTransId="{1EC35B63-25E9-4517-A814-2BA50EAC2C4E}" sibTransId="{F1B57314-B996-4938-A6BD-5E27A40BFD3D}"/>
    <dgm:cxn modelId="{BC9CCD55-0831-461A-99BF-85C5100F7E65}" type="presOf" srcId="{B3DB3C51-8C76-41A9-98CC-27538885CE4D}" destId="{4C44BB22-FA0C-47C3-9097-107D7F78B688}" srcOrd="0" destOrd="0" presId="urn:microsoft.com/office/officeart/2005/8/layout/vProcess5"/>
    <dgm:cxn modelId="{939FE494-E61B-4988-9199-A5E807C33D25}" type="presOf" srcId="{B9C4B75E-1B34-40C4-9B8A-232CBD7A37A7}" destId="{EDAFB87D-D1FE-49A6-88D4-8806148AF1DE}" srcOrd="1" destOrd="0" presId="urn:microsoft.com/office/officeart/2005/8/layout/vProcess5"/>
    <dgm:cxn modelId="{542B0999-E5A2-4492-AB82-422832315AA0}" srcId="{B3DB3C51-8C76-41A9-98CC-27538885CE4D}" destId="{8E73C640-2A77-495B-992C-291151000242}" srcOrd="0" destOrd="0" parTransId="{A9159F6C-245A-4F42-8FDA-9869C9D557A9}" sibTransId="{1652FA75-EFE9-4AE4-B9A5-71818FC45295}"/>
    <dgm:cxn modelId="{8D5DD7AF-47C0-4094-ABB8-C5DCB97FF6AB}" type="presOf" srcId="{A5238563-9B9E-4574-A7C1-47E695D810C8}" destId="{D18BCA9D-601E-4A27-9BBB-27FF88F3D039}" srcOrd="0" destOrd="0" presId="urn:microsoft.com/office/officeart/2005/8/layout/vProcess5"/>
    <dgm:cxn modelId="{55C52BB8-FF8E-4719-B332-9D48A8D4C422}" type="presOf" srcId="{8E73C640-2A77-495B-992C-291151000242}" destId="{77CE3AF4-08E1-4E3B-85DA-71C347CBD3DF}" srcOrd="0" destOrd="0" presId="urn:microsoft.com/office/officeart/2005/8/layout/vProcess5"/>
    <dgm:cxn modelId="{74F219BA-63E7-4B63-92C5-BF5B6821A0C4}" type="presOf" srcId="{B9C4B75E-1B34-40C4-9B8A-232CBD7A37A7}" destId="{D76477F6-45AC-465E-A14A-ED46D19BF303}" srcOrd="0" destOrd="0" presId="urn:microsoft.com/office/officeart/2005/8/layout/vProcess5"/>
    <dgm:cxn modelId="{872F01D3-A1A2-40AA-974E-5C609D7182D5}" srcId="{B3DB3C51-8C76-41A9-98CC-27538885CE4D}" destId="{C5FA3D0C-2AC9-46D1-86B7-727CB8741342}" srcOrd="2" destOrd="0" parTransId="{309D10DE-8325-4DAE-AA18-CF2B36079997}" sibTransId="{85112153-BBCA-41A3-BAAF-C2B9211E8775}"/>
    <dgm:cxn modelId="{122A4CD4-9E22-454E-98C8-4088833BC6E4}" type="presOf" srcId="{D460177F-4D45-4583-B34C-D0226707BE99}" destId="{C4D073B3-A608-45D9-B574-ABDD80609A9D}" srcOrd="0" destOrd="0" presId="urn:microsoft.com/office/officeart/2005/8/layout/vProcess5"/>
    <dgm:cxn modelId="{6238F404-2A07-4702-8C15-AB5C11AE026D}" type="presParOf" srcId="{4C44BB22-FA0C-47C3-9097-107D7F78B688}" destId="{3FD89FDA-639B-4114-A1E1-FB6F50943C8A}" srcOrd="0" destOrd="0" presId="urn:microsoft.com/office/officeart/2005/8/layout/vProcess5"/>
    <dgm:cxn modelId="{5995D582-A1A4-42DE-B7CE-6668541A965F}" type="presParOf" srcId="{4C44BB22-FA0C-47C3-9097-107D7F78B688}" destId="{77CE3AF4-08E1-4E3B-85DA-71C347CBD3DF}" srcOrd="1" destOrd="0" presId="urn:microsoft.com/office/officeart/2005/8/layout/vProcess5"/>
    <dgm:cxn modelId="{6921102C-734B-4F8F-9E9E-09F86F4D04D4}" type="presParOf" srcId="{4C44BB22-FA0C-47C3-9097-107D7F78B688}" destId="{D18BCA9D-601E-4A27-9BBB-27FF88F3D039}" srcOrd="2" destOrd="0" presId="urn:microsoft.com/office/officeart/2005/8/layout/vProcess5"/>
    <dgm:cxn modelId="{A47A7B3E-61F4-4024-9193-74964F553400}" type="presParOf" srcId="{4C44BB22-FA0C-47C3-9097-107D7F78B688}" destId="{CD720C83-8798-415A-8FFA-AC67C9BE7B90}" srcOrd="3" destOrd="0" presId="urn:microsoft.com/office/officeart/2005/8/layout/vProcess5"/>
    <dgm:cxn modelId="{1E2A26D4-5F3A-489B-B290-7FA7480CE91A}" type="presParOf" srcId="{4C44BB22-FA0C-47C3-9097-107D7F78B688}" destId="{D76477F6-45AC-465E-A14A-ED46D19BF303}" srcOrd="4" destOrd="0" presId="urn:microsoft.com/office/officeart/2005/8/layout/vProcess5"/>
    <dgm:cxn modelId="{2B851CCB-4C3B-4F05-A12A-B4CEF029A203}" type="presParOf" srcId="{4C44BB22-FA0C-47C3-9097-107D7F78B688}" destId="{46665F35-95C2-472C-8CCA-1928462F5EFE}" srcOrd="5" destOrd="0" presId="urn:microsoft.com/office/officeart/2005/8/layout/vProcess5"/>
    <dgm:cxn modelId="{68881DD4-0364-4870-9D2E-C759F4BDAAAF}" type="presParOf" srcId="{4C44BB22-FA0C-47C3-9097-107D7F78B688}" destId="{C4D073B3-A608-45D9-B574-ABDD80609A9D}" srcOrd="6" destOrd="0" presId="urn:microsoft.com/office/officeart/2005/8/layout/vProcess5"/>
    <dgm:cxn modelId="{11D252AE-C8E0-46F7-B944-FF5DAC8908A5}" type="presParOf" srcId="{4C44BB22-FA0C-47C3-9097-107D7F78B688}" destId="{62A31CC7-06E5-44A5-8AB7-92B2546084ED}" srcOrd="7" destOrd="0" presId="urn:microsoft.com/office/officeart/2005/8/layout/vProcess5"/>
    <dgm:cxn modelId="{48DD258F-95E7-44B4-A077-496F000A6F71}" type="presParOf" srcId="{4C44BB22-FA0C-47C3-9097-107D7F78B688}" destId="{F757FB4B-2D29-4D35-BF94-B101B53AE262}" srcOrd="8" destOrd="0" presId="urn:microsoft.com/office/officeart/2005/8/layout/vProcess5"/>
    <dgm:cxn modelId="{29415596-A062-4C1F-BF2C-658AE1CEC6EF}" type="presParOf" srcId="{4C44BB22-FA0C-47C3-9097-107D7F78B688}" destId="{5FEBD6C4-F22B-447C-AD54-9D5D3E155B34}" srcOrd="9" destOrd="0" presId="urn:microsoft.com/office/officeart/2005/8/layout/vProcess5"/>
    <dgm:cxn modelId="{DD0292F4-5C84-4D3B-ABAE-ED153E531772}" type="presParOf" srcId="{4C44BB22-FA0C-47C3-9097-107D7F78B688}" destId="{6A209953-6584-4AFE-9C85-0C1B6A1D2DE2}" srcOrd="10" destOrd="0" presId="urn:microsoft.com/office/officeart/2005/8/layout/vProcess5"/>
    <dgm:cxn modelId="{23C34EA4-41C1-4BE4-9439-0D259F0733BA}" type="presParOf" srcId="{4C44BB22-FA0C-47C3-9097-107D7F78B688}" destId="{EDAFB87D-D1FE-49A6-88D4-8806148AF1DE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CE3AF4-08E1-4E3B-85DA-71C347CBD3DF}">
      <dsp:nvSpPr>
        <dsp:cNvPr id="0" name=""/>
        <dsp:cNvSpPr/>
      </dsp:nvSpPr>
      <dsp:spPr>
        <a:xfrm>
          <a:off x="0" y="0"/>
          <a:ext cx="6843547" cy="9806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9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Step1: </a:t>
          </a:r>
          <a:r>
            <a:rPr lang="zh-CN" altLang="en-US" sz="19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进行业务分析，从绘制顶层业务流程图入手，再进行逐层分解，绘制各分层的业务流程图；</a:t>
          </a:r>
        </a:p>
      </dsp:txBody>
      <dsp:txXfrm>
        <a:off x="28723" y="28723"/>
        <a:ext cx="5702448" cy="923234"/>
      </dsp:txXfrm>
    </dsp:sp>
    <dsp:sp modelId="{D18BCA9D-601E-4A27-9BBB-27FF88F3D039}">
      <dsp:nvSpPr>
        <dsp:cNvPr id="0" name=""/>
        <dsp:cNvSpPr/>
      </dsp:nvSpPr>
      <dsp:spPr>
        <a:xfrm>
          <a:off x="573147" y="1158986"/>
          <a:ext cx="6843547" cy="9806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9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Step2: </a:t>
          </a:r>
          <a:r>
            <a:rPr lang="zh-CN" altLang="en-US" sz="19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按照分层数据流图的绘制方法，结合已有的业务流程图，逐层绘制数据流图；</a:t>
          </a:r>
        </a:p>
      </dsp:txBody>
      <dsp:txXfrm>
        <a:off x="601870" y="1187709"/>
        <a:ext cx="5575511" cy="923234"/>
      </dsp:txXfrm>
    </dsp:sp>
    <dsp:sp modelId="{CD720C83-8798-415A-8FFA-AC67C9BE7B90}">
      <dsp:nvSpPr>
        <dsp:cNvPr id="0" name=""/>
        <dsp:cNvSpPr/>
      </dsp:nvSpPr>
      <dsp:spPr>
        <a:xfrm>
          <a:off x="1137739" y="2317972"/>
          <a:ext cx="6843547" cy="9806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9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Step3: </a:t>
          </a:r>
          <a:r>
            <a:rPr lang="zh-CN" altLang="en-US" sz="19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从数据流图界定的范围内识别实体及需关注的关系，绘制</a:t>
          </a:r>
          <a:r>
            <a:rPr lang="en-US" altLang="zh-CN" sz="19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E-R</a:t>
          </a:r>
          <a:r>
            <a:rPr lang="zh-CN" altLang="en-US" sz="19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图；</a:t>
          </a:r>
        </a:p>
      </dsp:txBody>
      <dsp:txXfrm>
        <a:off x="1166462" y="2346695"/>
        <a:ext cx="5584066" cy="923234"/>
      </dsp:txXfrm>
    </dsp:sp>
    <dsp:sp modelId="{D76477F6-45AC-465E-A14A-ED46D19BF303}">
      <dsp:nvSpPr>
        <dsp:cNvPr id="0" name=""/>
        <dsp:cNvSpPr/>
      </dsp:nvSpPr>
      <dsp:spPr>
        <a:xfrm>
          <a:off x="1710886" y="3476959"/>
          <a:ext cx="6843547" cy="9806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9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Step4: </a:t>
          </a:r>
          <a:r>
            <a:rPr lang="zh-CN" altLang="en-US" sz="19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编写报告，详细呈现上述三部分的内容。</a:t>
          </a:r>
        </a:p>
      </dsp:txBody>
      <dsp:txXfrm>
        <a:off x="1739609" y="3505682"/>
        <a:ext cx="5575511" cy="923234"/>
      </dsp:txXfrm>
    </dsp:sp>
    <dsp:sp modelId="{46665F35-95C2-472C-8CCA-1928462F5EFE}">
      <dsp:nvSpPr>
        <dsp:cNvPr id="0" name=""/>
        <dsp:cNvSpPr/>
      </dsp:nvSpPr>
      <dsp:spPr>
        <a:xfrm>
          <a:off x="6206104" y="751112"/>
          <a:ext cx="637442" cy="63744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1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349528" y="751112"/>
        <a:ext cx="350594" cy="479675"/>
      </dsp:txXfrm>
    </dsp:sp>
    <dsp:sp modelId="{C4D073B3-A608-45D9-B574-ABDD80609A9D}">
      <dsp:nvSpPr>
        <dsp:cNvPr id="0" name=""/>
        <dsp:cNvSpPr/>
      </dsp:nvSpPr>
      <dsp:spPr>
        <a:xfrm>
          <a:off x="6779251" y="1910098"/>
          <a:ext cx="637442" cy="63744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1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922675" y="1910098"/>
        <a:ext cx="350594" cy="479675"/>
      </dsp:txXfrm>
    </dsp:sp>
    <dsp:sp modelId="{62A31CC7-06E5-44A5-8AB7-92B2546084ED}">
      <dsp:nvSpPr>
        <dsp:cNvPr id="0" name=""/>
        <dsp:cNvSpPr/>
      </dsp:nvSpPr>
      <dsp:spPr>
        <a:xfrm>
          <a:off x="7343844" y="3069085"/>
          <a:ext cx="637442" cy="63744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1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487268" y="3069085"/>
        <a:ext cx="350594" cy="479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824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48" b="-1541"/>
          <a:stretch>
            <a:fillRect/>
          </a:stretch>
        </p:blipFill>
        <p:spPr bwMode="auto">
          <a:xfrm>
            <a:off x="10810877" y="107952"/>
            <a:ext cx="10191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9" y="6176965"/>
            <a:ext cx="12199939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56733" y="2919495"/>
            <a:ext cx="10363200" cy="1470025"/>
          </a:xfrm>
        </p:spPr>
        <p:txBody>
          <a:bodyPr/>
          <a:lstStyle>
            <a:lvl1pPr algn="ctr">
              <a:defRPr sz="4800" spc="113" baseline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71133" y="4629418"/>
            <a:ext cx="8534400" cy="887814"/>
          </a:xfrm>
        </p:spPr>
        <p:txBody>
          <a:bodyPr/>
          <a:lstStyle>
            <a:lvl1pPr marL="0" indent="0" algn="ctr">
              <a:buFontTx/>
              <a:buNone/>
              <a:defRPr sz="36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01425" y="6378575"/>
            <a:ext cx="781051" cy="344488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4759326" y="6286500"/>
            <a:ext cx="2663825" cy="528638"/>
          </a:xfrm>
        </p:spPr>
        <p:txBody>
          <a:bodyPr/>
          <a:lstStyle>
            <a:lvl1pPr algn="ctr">
              <a:defRPr sz="1800" smtClean="0"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064973"/>
      </p:ext>
    </p:extLst>
  </p:cSld>
  <p:clrMapOvr>
    <a:masterClrMapping/>
  </p:clrMapOvr>
  <p:transition spd="med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502065"/>
      </p:ext>
    </p:extLst>
  </p:cSld>
  <p:clrMapOvr>
    <a:masterClrMapping/>
  </p:clrMapOvr>
  <p:transition spd="med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1412775"/>
            <a:ext cx="2628900" cy="47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1412777"/>
            <a:ext cx="7734300" cy="476418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737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051517"/>
      </p:ext>
    </p:extLst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901365"/>
      </p:ext>
    </p:extLst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0056814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1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79476"/>
      </p:ext>
    </p:extLst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92157"/>
      </p:ext>
    </p:extLst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0056814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1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546009"/>
      </p:ext>
    </p:extLst>
  </p:cSld>
  <p:clrMapOvr>
    <a:masterClrMapping/>
  </p:clrMapOvr>
  <p:transition spd="med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53029"/>
      </p:ext>
    </p:extLst>
  </p:cSld>
  <p:clrMapOvr>
    <a:masterClrMapping/>
  </p:clrMapOvr>
  <p:transition spd="med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36779"/>
      </p:ext>
    </p:extLst>
  </p:cSld>
  <p:clrMapOvr>
    <a:masterClrMapping/>
  </p:clrMapOvr>
  <p:transition spd="med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19634"/>
      </p:ext>
    </p:extLst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色块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3000"/>
            <a:ext cx="197961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981075" y="161927"/>
            <a:ext cx="105156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81075" y="1341438"/>
            <a:ext cx="10515600" cy="472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gray">
          <a:xfrm>
            <a:off x="0" y="1112838"/>
            <a:ext cx="12192000" cy="5715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350" b="0">
              <a:latin typeface="Tahoma" panose="020B0604030504040204" pitchFamily="34" charset="0"/>
            </a:endParaRPr>
          </a:p>
        </p:txBody>
      </p:sp>
      <p:pic>
        <p:nvPicPr>
          <p:cNvPr id="1030" name="图片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9" y="6176965"/>
            <a:ext cx="12199939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0056814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2025-09-18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1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34" name="图片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6" y="207965"/>
            <a:ext cx="8477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738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ransition spd="med">
    <p:cover dir="r"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 kern="1200">
          <a:solidFill>
            <a:schemeClr val="accent1">
              <a:lumMod val="7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28ACBC-87FC-42CD-8D8C-D571BADBC5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课程设计一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8C5DEC5-42D0-427D-870B-366862E616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结构化信息系统分析</a:t>
            </a:r>
          </a:p>
        </p:txBody>
      </p:sp>
    </p:spTree>
    <p:extLst>
      <p:ext uri="{BB962C8B-B14F-4D97-AF65-F5344CB8AC3E}">
        <p14:creationId xmlns:p14="http://schemas.microsoft.com/office/powerpoint/2010/main" val="2225183500"/>
      </p:ext>
    </p:extLst>
  </p:cSld>
  <p:clrMapOvr>
    <a:masterClrMapping/>
  </p:clrMapOvr>
  <p:transition spd="med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577AED6-C9F8-4C7D-A99D-F25F4A9B8E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2870"/>
            <a:ext cx="12192000" cy="3463918"/>
          </a:xfrm>
          <a:prstGeom prst="rect">
            <a:avLst/>
          </a:pr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0FF378AB-B161-447A-9C03-0CB8AE7F6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设计内容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92F8B27-AA80-4A06-B83A-FAEB52D802F5}"/>
              </a:ext>
            </a:extLst>
          </p:cNvPr>
          <p:cNvSpPr/>
          <p:nvPr/>
        </p:nvSpPr>
        <p:spPr>
          <a:xfrm>
            <a:off x="2429301" y="2674961"/>
            <a:ext cx="2299743" cy="6277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7944D64-846D-432B-9F8F-1789116BA4E5}"/>
              </a:ext>
            </a:extLst>
          </p:cNvPr>
          <p:cNvSpPr/>
          <p:nvPr/>
        </p:nvSpPr>
        <p:spPr>
          <a:xfrm>
            <a:off x="5565644" y="2674961"/>
            <a:ext cx="775953" cy="6277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122641"/>
      </p:ext>
    </p:extLst>
  </p:cSld>
  <p:clrMapOvr>
    <a:masterClrMapping/>
  </p:clrMapOvr>
  <p:transition spd="med"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2A12386-16B8-46F0-88B9-C4779C9D8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dirty="0"/>
              <a:t>根据所提供材料（仓储管理系统业务说明</a:t>
            </a:r>
            <a:r>
              <a:rPr lang="en-US" altLang="zh-CN" dirty="0"/>
              <a:t>.pdf</a:t>
            </a:r>
            <a:r>
              <a:rPr lang="zh-CN" altLang="en-US" dirty="0"/>
              <a:t>，以下简称材料</a:t>
            </a:r>
            <a:r>
              <a:rPr lang="zh-CN" altLang="zh-CN" dirty="0"/>
              <a:t>）的内容</a:t>
            </a:r>
            <a:r>
              <a:rPr lang="zh-CN" altLang="en-US" dirty="0"/>
              <a:t>，完成以下任务：</a:t>
            </a:r>
          </a:p>
          <a:p>
            <a:pPr lvl="1">
              <a:lnSpc>
                <a:spcPct val="200000"/>
              </a:lnSpc>
            </a:pPr>
            <a:r>
              <a:rPr lang="en-US" altLang="zh-CN" dirty="0"/>
              <a:t>1. </a:t>
            </a:r>
            <a:r>
              <a:rPr lang="zh-CN" altLang="zh-CN" dirty="0"/>
              <a:t>掌握</a:t>
            </a:r>
            <a:r>
              <a:rPr lang="en-US" altLang="zh-CN" dirty="0"/>
              <a:t>Microsoft Visio</a:t>
            </a:r>
            <a:r>
              <a:rPr lang="zh-CN" altLang="zh-CN" dirty="0"/>
              <a:t>软件或其他</a:t>
            </a:r>
            <a:r>
              <a:rPr lang="zh-CN" altLang="en-US" dirty="0"/>
              <a:t>绘图</a:t>
            </a:r>
            <a:r>
              <a:rPr lang="zh-CN" altLang="zh-CN" dirty="0"/>
              <a:t>软件（推荐“万兴图示”）的使用</a:t>
            </a:r>
            <a:r>
              <a:rPr lang="zh-CN" altLang="en-US" dirty="0"/>
              <a:t>；</a:t>
            </a:r>
          </a:p>
          <a:p>
            <a:pPr lvl="1">
              <a:lnSpc>
                <a:spcPct val="200000"/>
              </a:lnSpc>
            </a:pPr>
            <a:r>
              <a:rPr lang="en-US" altLang="zh-CN" dirty="0"/>
              <a:t>2. </a:t>
            </a:r>
            <a:r>
              <a:rPr lang="zh-CN" altLang="en-US" dirty="0"/>
              <a:t>对材料中涉及的业务过程进行分析，使用绘图软件绘制分层业务流程图；</a:t>
            </a:r>
          </a:p>
          <a:p>
            <a:pPr lvl="1">
              <a:lnSpc>
                <a:spcPct val="200000"/>
              </a:lnSpc>
            </a:pPr>
            <a:r>
              <a:rPr lang="en-US" altLang="zh-CN" dirty="0"/>
              <a:t>3. </a:t>
            </a:r>
            <a:r>
              <a:rPr lang="zh-CN" altLang="en-US" dirty="0"/>
              <a:t>假设现在需要针对材料中的业务开发一个仓储管理系统，请对材料中涉及的数据进行分析，结合任务</a:t>
            </a:r>
            <a:r>
              <a:rPr lang="en-US" altLang="zh-CN" dirty="0"/>
              <a:t>2</a:t>
            </a:r>
            <a:r>
              <a:rPr lang="zh-CN" altLang="en-US" dirty="0"/>
              <a:t>中的业务流程图，使用绘图软件绘制整个系统的分层数据流图；</a:t>
            </a:r>
          </a:p>
          <a:p>
            <a:pPr lvl="1">
              <a:lnSpc>
                <a:spcPct val="200000"/>
              </a:lnSpc>
            </a:pPr>
            <a:r>
              <a:rPr lang="en-US" altLang="zh-CN" dirty="0"/>
              <a:t>4. </a:t>
            </a:r>
            <a:r>
              <a:rPr lang="zh-CN" altLang="en-US" dirty="0"/>
              <a:t>在任务</a:t>
            </a:r>
            <a:r>
              <a:rPr lang="en-US" altLang="zh-CN" dirty="0"/>
              <a:t>3</a:t>
            </a:r>
            <a:r>
              <a:rPr lang="zh-CN" altLang="en-US" dirty="0"/>
              <a:t>对数据进行分析的基础上，进一步绘制相应的</a:t>
            </a:r>
            <a:r>
              <a:rPr lang="en-US" altLang="zh-CN" dirty="0"/>
              <a:t>E-R</a:t>
            </a:r>
            <a:r>
              <a:rPr lang="zh-CN" altLang="en-US" dirty="0"/>
              <a:t>图。</a:t>
            </a:r>
          </a:p>
          <a:p>
            <a:pPr>
              <a:lnSpc>
                <a:spcPct val="200000"/>
              </a:lnSpc>
            </a:pP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BBF4957-75E2-4BC0-8B3F-895373AAB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设计要求</a:t>
            </a:r>
          </a:p>
        </p:txBody>
      </p:sp>
    </p:spTree>
    <p:extLst>
      <p:ext uri="{BB962C8B-B14F-4D97-AF65-F5344CB8AC3E}">
        <p14:creationId xmlns:p14="http://schemas.microsoft.com/office/powerpoint/2010/main" val="2901721730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C558115-EC0E-4D7E-9797-1F230DC9C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主要操作步骤</a:t>
            </a: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F623692F-3EB1-40FB-9CF1-E7799CD12B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4949785"/>
              </p:ext>
            </p:extLst>
          </p:nvPr>
        </p:nvGraphicFramePr>
        <p:xfrm>
          <a:off x="2051318" y="1493948"/>
          <a:ext cx="8554434" cy="4457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1C4FA1A-5049-4C05-B055-EA8BB4A93B27}"/>
              </a:ext>
            </a:extLst>
          </p:cNvPr>
          <p:cNvSpPr txBox="1"/>
          <p:nvPr/>
        </p:nvSpPr>
        <p:spPr>
          <a:xfrm>
            <a:off x="7231487" y="5601775"/>
            <a:ext cx="35610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报告提交截止：</a:t>
            </a:r>
            <a:r>
              <a:rPr lang="en-US" altLang="zh-CN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2025-10-22</a:t>
            </a:r>
            <a:endParaRPr lang="zh-CN" altLang="en-US" sz="20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955687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CE3AF4-08E1-4E3B-85DA-71C347CBD3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77CE3AF4-08E1-4E3B-85DA-71C347CBD3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665F35-95C2-472C-8CCA-1928462F5E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46665F35-95C2-472C-8CCA-1928462F5E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8BCA9D-601E-4A27-9BBB-27FF88F3D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D18BCA9D-601E-4A27-9BBB-27FF88F3D0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D073B3-A608-45D9-B574-ABDD80609A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C4D073B3-A608-45D9-B574-ABDD80609A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720C83-8798-415A-8FFA-AC67C9BE7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CD720C83-8798-415A-8FFA-AC67C9BE7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A31CC7-06E5-44A5-8AB7-92B2546084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62A31CC7-06E5-44A5-8AB7-92B2546084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6477F6-45AC-465E-A14A-ED46D19BF3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D76477F6-45AC-465E-A14A-ED46D19BF3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2" grpId="0"/>
    </p:bldLst>
  </p:timing>
</p:sld>
</file>

<file path=ppt/theme/theme1.xml><?xml version="1.0" encoding="utf-8"?>
<a:theme xmlns:a="http://schemas.openxmlformats.org/drawingml/2006/main" name="课件_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课件_主题" id="{4E90357C-97FB-46AF-81A6-EA6ADB5EC789}" vid="{6E4C8F1C-4B9F-4C62-9DC5-99A4AD8934D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课件_主题</Template>
  <TotalTime>2959</TotalTime>
  <Words>222</Words>
  <Application>Microsoft Office PowerPoint</Application>
  <PresentationFormat>宽屏</PresentationFormat>
  <Paragraphs>15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微软雅黑</vt:lpstr>
      <vt:lpstr>Arial</vt:lpstr>
      <vt:lpstr>Calibri</vt:lpstr>
      <vt:lpstr>Tahoma</vt:lpstr>
      <vt:lpstr>课件_主题</vt:lpstr>
      <vt:lpstr>课程设计一</vt:lpstr>
      <vt:lpstr>设计内容</vt:lpstr>
      <vt:lpstr>设计要求</vt:lpstr>
      <vt:lpstr>主要操作步骤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钟毅</dc:creator>
  <cp:lastModifiedBy>钟毅</cp:lastModifiedBy>
  <cp:revision>28</cp:revision>
  <dcterms:created xsi:type="dcterms:W3CDTF">2024-06-24T14:45:28Z</dcterms:created>
  <dcterms:modified xsi:type="dcterms:W3CDTF">2025-09-18T01:22:40Z</dcterms:modified>
</cp:coreProperties>
</file>