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1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</p:sldIdLst>
  <p:sldSz cx="12192000" cy="6858000"/>
  <p:notesSz cx="6834188" cy="9979025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5pPr>
    <a:lvl6pPr marL="2286000" algn="l" defTabSz="914400" rtl="0" eaLnBrk="1" latinLnBrk="0" hangingPunct="1"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6pPr>
    <a:lvl7pPr marL="2743200" algn="l" defTabSz="914400" rtl="0" eaLnBrk="1" latinLnBrk="0" hangingPunct="1"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7pPr>
    <a:lvl8pPr marL="3200400" algn="l" defTabSz="914400" rtl="0" eaLnBrk="1" latinLnBrk="0" hangingPunct="1"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8pPr>
    <a:lvl9pPr marL="3657600" algn="l" defTabSz="914400" rtl="0" eaLnBrk="1" latinLnBrk="0" hangingPunct="1"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钟 毅" initials="钟" lastIdx="1" clrIdx="0">
    <p:extLst>
      <p:ext uri="{19B8F6BF-5375-455C-9EA6-DF929625EA0E}">
        <p15:presenceInfo xmlns:p15="http://schemas.microsoft.com/office/powerpoint/2012/main" userId="6067e107c9a6866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6689F8"/>
    <a:srgbClr val="FFCCFF"/>
    <a:srgbClr val="00CCFF"/>
    <a:srgbClr val="66FFFF"/>
    <a:srgbClr val="FFFF99"/>
    <a:srgbClr val="99FFCC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8603FDC-E32A-4AB5-989C-0864C3EAD2B8}" styleName="主题样式 2 - 强调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83099" autoAdjust="0"/>
  </p:normalViewPr>
  <p:slideViewPr>
    <p:cSldViewPr>
      <p:cViewPr varScale="1">
        <p:scale>
          <a:sx n="67" d="100"/>
          <a:sy n="67" d="100"/>
        </p:scale>
        <p:origin x="1111" y="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22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kumimoji="1" sz="1200" b="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71913" y="0"/>
            <a:ext cx="2960687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defRPr kumimoji="1" sz="1200" b="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6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78963"/>
            <a:ext cx="29622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kumimoji="1" sz="1200" b="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6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71913" y="9478963"/>
            <a:ext cx="2960687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defRPr kumimoji="1" sz="1200" b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7F3A0FB-C88C-4A99-8922-989491FDC7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22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80000"/>
              </a:lnSpc>
              <a:spcBef>
                <a:spcPct val="0"/>
              </a:spcBef>
              <a:buClr>
                <a:schemeClr val="bg1"/>
              </a:buClr>
              <a:buSzPct val="100000"/>
              <a:buFont typeface="Wingdings" pitchFamily="2" charset="2"/>
              <a:buNone/>
              <a:defRPr sz="1200" b="0">
                <a:solidFill>
                  <a:srgbClr val="694203"/>
                </a:solidFill>
                <a:latin typeface="楷体_GB2312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73500" y="0"/>
            <a:ext cx="29606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80000"/>
              </a:lnSpc>
              <a:spcBef>
                <a:spcPct val="0"/>
              </a:spcBef>
              <a:buClr>
                <a:schemeClr val="bg1"/>
              </a:buClr>
              <a:buSzPct val="100000"/>
              <a:buFont typeface="Wingdings" pitchFamily="2" charset="2"/>
              <a:buNone/>
              <a:defRPr sz="1200" b="0">
                <a:solidFill>
                  <a:srgbClr val="694203"/>
                </a:solidFill>
                <a:latin typeface="楷体_GB2312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7713"/>
            <a:ext cx="6654800" cy="3743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1225" y="4740275"/>
            <a:ext cx="5011738" cy="449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573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80550"/>
            <a:ext cx="29622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80000"/>
              </a:lnSpc>
              <a:spcBef>
                <a:spcPct val="0"/>
              </a:spcBef>
              <a:buClr>
                <a:schemeClr val="bg1"/>
              </a:buClr>
              <a:buSzPct val="100000"/>
              <a:buFont typeface="Wingdings" pitchFamily="2" charset="2"/>
              <a:buNone/>
              <a:defRPr sz="1200" b="0">
                <a:solidFill>
                  <a:srgbClr val="694203"/>
                </a:solidFill>
                <a:latin typeface="楷体_GB2312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73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73500" y="9480550"/>
            <a:ext cx="29606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80000"/>
              </a:lnSpc>
              <a:spcBef>
                <a:spcPct val="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None/>
              <a:defRPr sz="1200" b="0">
                <a:solidFill>
                  <a:srgbClr val="694203"/>
                </a:solidFill>
                <a:latin typeface="楷体_GB2312" pitchFamily="49" charset="-122"/>
              </a:defRPr>
            </a:lvl1pPr>
          </a:lstStyle>
          <a:p>
            <a:pPr>
              <a:defRPr/>
            </a:pPr>
            <a:fld id="{BCB2CA2C-5984-4753-82CE-18DF41581B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survived: 0-not survived; 1-survived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B2CA2C-5984-4753-82CE-18DF41581B7C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3663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2475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148" b="-1541"/>
          <a:stretch>
            <a:fillRect/>
          </a:stretch>
        </p:blipFill>
        <p:spPr bwMode="auto">
          <a:xfrm>
            <a:off x="10810875" y="107950"/>
            <a:ext cx="10191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6176963"/>
            <a:ext cx="121999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56733" y="2919493"/>
            <a:ext cx="10363200" cy="1470025"/>
          </a:xfrm>
        </p:spPr>
        <p:txBody>
          <a:bodyPr/>
          <a:lstStyle>
            <a:lvl1pPr algn="ctr">
              <a:defRPr sz="4800" spc="150" baseline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noProof="0"/>
              <a:t>单击此处编辑母版标题样式</a:t>
            </a:r>
          </a:p>
        </p:txBody>
      </p:sp>
      <p:sp>
        <p:nvSpPr>
          <p:cNvPr id="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71133" y="4629418"/>
            <a:ext cx="8534400" cy="887814"/>
          </a:xfrm>
        </p:spPr>
        <p:txBody>
          <a:bodyPr/>
          <a:lstStyle>
            <a:lvl1pPr marL="0" indent="0" algn="ctr">
              <a:buFontTx/>
              <a:buNone/>
              <a:defRPr sz="36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noProof="0"/>
              <a:t>单击以编辑母版副标题样式</a:t>
            </a:r>
            <a:endParaRPr lang="zh-CN" altLang="en-US" noProof="0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01425" y="6378575"/>
            <a:ext cx="781050" cy="344488"/>
          </a:xfrm>
        </p:spPr>
        <p:txBody>
          <a:bodyPr/>
          <a:lstStyle>
            <a:lvl1pPr>
              <a:defRPr smtClean="0"/>
            </a:lvl1pPr>
          </a:lstStyle>
          <a:p>
            <a:fld id="{8974FEC4-ABE5-4588-A4E5-88ED74645A9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4759325" y="6286500"/>
            <a:ext cx="2663825" cy="528638"/>
          </a:xfrm>
        </p:spPr>
        <p:txBody>
          <a:bodyPr/>
          <a:lstStyle>
            <a:lvl1pPr algn="ctr">
              <a:defRPr sz="2400" smtClean="0"/>
            </a:lvl1pPr>
          </a:lstStyle>
          <a:p>
            <a:fld id="{8D0594BE-649F-4CEB-8510-D5355E3341D1}" type="datetime1">
              <a:rPr lang="zh-CN" altLang="en-US" smtClean="0"/>
              <a:t>2025-06-06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237094"/>
      </p:ext>
    </p:extLst>
  </p:cSld>
  <p:clrMapOvr>
    <a:masterClrMapping/>
  </p:clrMapOvr>
  <p:transition spd="med"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82288" y="6370638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FC74FBF0-1191-4141-8D05-746407BB02F3}" type="datetime1">
              <a:rPr lang="zh-CN" altLang="en-US" smtClean="0"/>
              <a:t>2025-06-06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12175" y="6370638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8974FEC4-ABE5-4588-A4E5-88ED74645A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44940"/>
      </p:ext>
    </p:extLst>
  </p:cSld>
  <p:clrMapOvr>
    <a:masterClrMapping/>
  </p:clrMapOvr>
  <p:transition spd="med"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1412775"/>
            <a:ext cx="2628900" cy="47641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412775"/>
            <a:ext cx="7734300" cy="476418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82288" y="6370638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23C5593B-630A-45B7-A46C-CD4D9830BF2C}" type="datetime1">
              <a:rPr lang="zh-CN" altLang="en-US" smtClean="0"/>
              <a:t>2025-06-06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12175" y="6370638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8974FEC4-ABE5-4588-A4E5-88ED74645A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507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891A79-25E6-4805-AD7B-8552968446A3}" type="datetime1">
              <a:rPr lang="zh-CN" altLang="en-US" smtClean="0"/>
              <a:t>2025-06-06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74FEC4-ABE5-4588-A4E5-88ED74645A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25589"/>
      </p:ext>
    </p:extLst>
  </p:cSld>
  <p:clrMapOvr>
    <a:masterClrMapping/>
  </p:clrMapOvr>
  <p:transition spd="med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82288" y="6370638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750B33C9-8700-4051-BC4F-9AFFCB758DF7}" type="datetime1">
              <a:rPr lang="zh-CN" altLang="en-US" smtClean="0"/>
              <a:t>2025-06-06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12175" y="6370638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8974FEC4-ABE5-4588-A4E5-88ED74645A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251493"/>
      </p:ext>
    </p:extLst>
  </p:cSld>
  <p:clrMapOvr>
    <a:masterClrMapping/>
  </p:clrMapOvr>
  <p:transition spd="med"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10056813" y="6356350"/>
            <a:ext cx="1344612" cy="3508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fld id="{B53D3768-3498-4E66-8AFA-5BC9ADBBB3F9}" type="datetime1">
              <a:rPr lang="zh-CN" altLang="en-US" smtClean="0"/>
              <a:t>2025-06-06</a:t>
            </a:fld>
            <a:endParaRPr lang="zh-CN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01425" y="6356350"/>
            <a:ext cx="781050" cy="3444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ea typeface="宋体" panose="02010600030101010101" pitchFamily="2" charset="-122"/>
              </a:defRPr>
            </a:lvl1pPr>
          </a:lstStyle>
          <a:p>
            <a:fld id="{8974FEC4-ABE5-4588-A4E5-88ED74645A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475143"/>
      </p:ext>
    </p:extLst>
  </p:cSld>
  <p:clrMapOvr>
    <a:masterClrMapping/>
  </p:clrMapOvr>
  <p:transition spd="med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682288" y="6370638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851EC735-1B85-46FA-840C-69542D566432}" type="datetime1">
              <a:rPr lang="zh-CN" altLang="en-US" smtClean="0"/>
              <a:t>2025-06-06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512175" y="6370638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8974FEC4-ABE5-4588-A4E5-88ED74645A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225958"/>
      </p:ext>
    </p:extLst>
  </p:cSld>
  <p:clrMapOvr>
    <a:masterClrMapping/>
  </p:clrMapOvr>
  <p:transition spd="med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10056813" y="6356350"/>
            <a:ext cx="1344612" cy="3508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fld id="{2E986AD2-D669-4E7E-9E8C-AF9AD75D8CDD}" type="datetime1">
              <a:rPr lang="zh-CN" altLang="en-US" smtClean="0"/>
              <a:t>2025-06-06</a:t>
            </a:fld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01425" y="6356350"/>
            <a:ext cx="781050" cy="3444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ea typeface="宋体" panose="02010600030101010101" pitchFamily="2" charset="-122"/>
              </a:defRPr>
            </a:lvl1pPr>
          </a:lstStyle>
          <a:p>
            <a:fld id="{8974FEC4-ABE5-4588-A4E5-88ED74645A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653666"/>
      </p:ext>
    </p:extLst>
  </p:cSld>
  <p:clrMapOvr>
    <a:masterClrMapping/>
  </p:clrMapOvr>
  <p:transition spd="med"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0682288" y="6370638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5152D6EA-9915-411C-80AB-BEDB9D7E0D8A}" type="datetime1">
              <a:rPr lang="zh-CN" altLang="en-US" smtClean="0"/>
              <a:t>2025-06-06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12175" y="6370638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8974FEC4-ABE5-4588-A4E5-88ED74645A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136081"/>
      </p:ext>
    </p:extLst>
  </p:cSld>
  <p:clrMapOvr>
    <a:masterClrMapping/>
  </p:clrMapOvr>
  <p:transition spd="med"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682288" y="6370638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55D699D6-6912-4AC9-98C2-A78C7D09B94D}" type="datetime1">
              <a:rPr lang="zh-CN" altLang="en-US" smtClean="0"/>
              <a:t>2025-06-06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12175" y="6370638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8974FEC4-ABE5-4588-A4E5-88ED74645A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175643"/>
      </p:ext>
    </p:extLst>
  </p:cSld>
  <p:clrMapOvr>
    <a:masterClrMapping/>
  </p:clrMapOvr>
  <p:transition spd="med"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682288" y="6370638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18488B63-D1B1-499A-9EA0-423A1F03F7DE}" type="datetime1">
              <a:rPr lang="zh-CN" altLang="en-US" smtClean="0"/>
              <a:t>2025-06-06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12175" y="6370638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8974FEC4-ABE5-4588-A4E5-88ED74645A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918413"/>
      </p:ext>
    </p:extLst>
  </p:cSld>
  <p:clrMapOvr>
    <a:masterClrMapping/>
  </p:clrMapOvr>
  <p:transition spd="med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 descr="色块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23000"/>
            <a:ext cx="197961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981075" y="161925"/>
            <a:ext cx="10515600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81075" y="1341438"/>
            <a:ext cx="10515600" cy="472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gray">
          <a:xfrm>
            <a:off x="0" y="1112838"/>
            <a:ext cx="12192000" cy="57150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altLang="zh-CN" sz="1800" b="0">
              <a:latin typeface="Tahoma" panose="020B0604030504040204" pitchFamily="34" charset="0"/>
            </a:endParaRPr>
          </a:p>
        </p:txBody>
      </p:sp>
      <p:pic>
        <p:nvPicPr>
          <p:cNvPr id="1030" name="图片 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6176963"/>
            <a:ext cx="12199938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10056813" y="6356350"/>
            <a:ext cx="1344612" cy="3508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600" smtClean="0"/>
            </a:lvl1pPr>
          </a:lstStyle>
          <a:p>
            <a:fld id="{783A4353-8216-45F0-B161-864D04914789}" type="datetime1">
              <a:rPr lang="zh-CN" altLang="en-US" smtClean="0"/>
              <a:t>2025-06-06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600" smtClean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01425" y="6356350"/>
            <a:ext cx="781050" cy="3444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ea typeface="宋体" panose="02010600030101010101" pitchFamily="2" charset="-122"/>
              </a:defRPr>
            </a:lvl1pPr>
          </a:lstStyle>
          <a:p>
            <a:fld id="{8974FEC4-ABE5-4588-A4E5-88ED74645A9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34" name="图片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207963"/>
            <a:ext cx="84772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299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</p:sldLayoutIdLst>
  <p:transition spd="med">
    <p:cover dir="r"/>
  </p:transition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>
              <a:lumMod val="7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1" fontAlgn="base" hangingPunct="1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1" fontAlgn="base" hangingPunct="1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1" fontAlgn="base" hangingPunct="1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1" fontAlgn="base" hangingPunct="1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1" fontAlgn="base" hangingPunct="1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实践项目</a:t>
            </a:r>
            <a:r>
              <a:rPr lang="en-US" altLang="zh-CN" dirty="0"/>
              <a:t>-4</a:t>
            </a:r>
            <a:endParaRPr lang="zh-CN" altLang="en-US" dirty="0"/>
          </a:p>
        </p:txBody>
      </p:sp>
      <p:sp>
        <p:nvSpPr>
          <p:cNvPr id="512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数据可视化实践</a:t>
            </a:r>
            <a:endParaRPr lang="en-US" altLang="zh-CN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4FEC4-ABE5-4588-A4E5-88ED74645A9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ransition spd="med">
    <p:cover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根据咖啡</a:t>
            </a:r>
            <a:r>
              <a:rPr lang="zh-CN" altLang="zh-CN" dirty="0"/>
              <a:t>店数据集</a:t>
            </a:r>
            <a:r>
              <a:rPr lang="zh-CN" altLang="en-US" dirty="0"/>
              <a:t>（</a:t>
            </a:r>
            <a:r>
              <a:rPr lang="en-US" altLang="zh-CN" dirty="0"/>
              <a:t>directory.csv</a:t>
            </a:r>
            <a:r>
              <a:rPr lang="zh-CN" altLang="en-US"/>
              <a:t>），完成以下任务：</a:t>
            </a:r>
            <a:endParaRPr lang="en-US" altLang="zh-CN" dirty="0"/>
          </a:p>
          <a:p>
            <a:pPr lvl="1">
              <a:lnSpc>
                <a:spcPct val="150000"/>
              </a:lnSpc>
            </a:pPr>
            <a:endParaRPr lang="en-US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实践要求一：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8320" y="2564904"/>
            <a:ext cx="9061109" cy="25697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16022786"/>
      </p:ext>
    </p:extLst>
  </p:cSld>
  <p:clrMapOvr>
    <a:masterClrMapping/>
  </p:clrMapOvr>
  <p:transition spd="med">
    <p:cover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）针对</a:t>
            </a:r>
            <a:r>
              <a:rPr lang="en-US" altLang="zh-CN" dirty="0"/>
              <a:t>City</a:t>
            </a:r>
            <a:r>
              <a:rPr lang="zh-CN" altLang="en-US" dirty="0"/>
              <a:t>，</a:t>
            </a:r>
            <a:r>
              <a:rPr lang="en-US" altLang="zh-CN" dirty="0"/>
              <a:t>State/Province</a:t>
            </a:r>
            <a:r>
              <a:rPr lang="zh-CN" altLang="en-US" dirty="0"/>
              <a:t>和</a:t>
            </a:r>
            <a:r>
              <a:rPr lang="en-US" altLang="zh-CN" dirty="0"/>
              <a:t>Country</a:t>
            </a:r>
            <a:r>
              <a:rPr lang="zh-CN" altLang="en-US" dirty="0"/>
              <a:t>字段，查看是否有缺失值；</a:t>
            </a:r>
          </a:p>
          <a:p>
            <a:pPr lvl="1"/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）为了样本的完整性，使用</a:t>
            </a:r>
            <a:r>
              <a:rPr lang="en-US" altLang="zh-CN" dirty="0"/>
              <a:t>State/Province</a:t>
            </a:r>
            <a:r>
              <a:rPr lang="zh-CN" altLang="en-US" dirty="0"/>
              <a:t>数据对</a:t>
            </a:r>
            <a:r>
              <a:rPr lang="en-US" altLang="zh-CN" dirty="0"/>
              <a:t>City</a:t>
            </a:r>
            <a:r>
              <a:rPr lang="zh-CN" altLang="en-US" dirty="0"/>
              <a:t>为空的记录进行填充；</a:t>
            </a:r>
          </a:p>
          <a:p>
            <a:pPr lvl="1"/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）筛选出</a:t>
            </a:r>
            <a:r>
              <a:rPr lang="en-US" altLang="zh-CN" dirty="0"/>
              <a:t>Brand</a:t>
            </a:r>
            <a:r>
              <a:rPr lang="zh-CN" altLang="en-US" dirty="0"/>
              <a:t>为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’Starbucks’ </a:t>
            </a:r>
            <a:r>
              <a:rPr lang="zh-CN" altLang="en-US" dirty="0"/>
              <a:t>的数据并根据此</a:t>
            </a:r>
            <a:r>
              <a:rPr lang="zh-CN" altLang="zh-CN" dirty="0"/>
              <a:t>数据</a:t>
            </a:r>
            <a:r>
              <a:rPr lang="zh-CN" altLang="en-US" dirty="0"/>
              <a:t>进行</a:t>
            </a:r>
            <a:r>
              <a:rPr lang="zh-CN" altLang="zh-CN" dirty="0"/>
              <a:t>可视化</a:t>
            </a:r>
            <a:r>
              <a:rPr lang="zh-CN" altLang="en-US" dirty="0"/>
              <a:t>探索：</a:t>
            </a:r>
            <a:endParaRPr lang="zh-CN" altLang="zh-CN" sz="1600" dirty="0"/>
          </a:p>
          <a:p>
            <a:pPr lvl="2"/>
            <a:r>
              <a:rPr lang="zh-CN" altLang="zh-CN" dirty="0"/>
              <a:t>按</a:t>
            </a:r>
            <a:r>
              <a:rPr lang="en-US" altLang="zh-CN" dirty="0"/>
              <a:t>Country</a:t>
            </a:r>
            <a:r>
              <a:rPr lang="zh-CN" altLang="zh-CN" dirty="0"/>
              <a:t>字段计数，筛选出店铺数量排名前</a:t>
            </a:r>
            <a:r>
              <a:rPr lang="en-US" altLang="zh-CN" dirty="0"/>
              <a:t>10</a:t>
            </a:r>
            <a:r>
              <a:rPr lang="zh-CN" altLang="zh-CN" dirty="0"/>
              <a:t>位的国家</a:t>
            </a:r>
            <a:r>
              <a:rPr lang="zh-CN" altLang="en-US" dirty="0"/>
              <a:t>，并</a:t>
            </a:r>
            <a:r>
              <a:rPr lang="zh-CN" altLang="zh-CN" dirty="0"/>
              <a:t>绘制柱状图</a:t>
            </a:r>
            <a:r>
              <a:rPr lang="zh-CN" altLang="en-US" dirty="0"/>
              <a:t>；</a:t>
            </a:r>
            <a:endParaRPr lang="zh-CN" altLang="zh-CN" sz="1600" dirty="0"/>
          </a:p>
          <a:p>
            <a:pPr lvl="2"/>
            <a:r>
              <a:rPr lang="zh-CN" altLang="zh-CN" dirty="0"/>
              <a:t>对</a:t>
            </a:r>
            <a:r>
              <a:rPr lang="en-US" altLang="zh-CN" dirty="0"/>
              <a:t>City</a:t>
            </a:r>
            <a:r>
              <a:rPr lang="zh-CN" altLang="zh-CN" dirty="0"/>
              <a:t>字段进行计数，筛选出店铺数量前</a:t>
            </a:r>
            <a:r>
              <a:rPr lang="en-US" altLang="zh-CN" dirty="0"/>
              <a:t>10</a:t>
            </a:r>
            <a:r>
              <a:rPr lang="zh-CN" altLang="zh-CN" dirty="0"/>
              <a:t>位的城市</a:t>
            </a:r>
            <a:r>
              <a:rPr lang="zh-CN" altLang="en-US" dirty="0"/>
              <a:t>，并</a:t>
            </a:r>
            <a:r>
              <a:rPr lang="zh-CN" altLang="zh-CN" dirty="0"/>
              <a:t>绘制图表</a:t>
            </a:r>
            <a:r>
              <a:rPr lang="zh-CN" altLang="en-US" dirty="0"/>
              <a:t>；</a:t>
            </a:r>
            <a:endParaRPr lang="zh-CN" altLang="zh-CN" sz="1600" dirty="0"/>
          </a:p>
          <a:p>
            <a:pPr lvl="2"/>
            <a:r>
              <a:rPr lang="zh-CN" altLang="zh-CN" dirty="0"/>
              <a:t>分析星巴克店铺在中国的分布情况，筛选出中国店铺数量前</a:t>
            </a:r>
            <a:r>
              <a:rPr lang="en-US" altLang="zh-CN" dirty="0"/>
              <a:t>10</a:t>
            </a:r>
            <a:r>
              <a:rPr lang="zh-CN" altLang="zh-CN" dirty="0"/>
              <a:t>位的城市</a:t>
            </a:r>
            <a:r>
              <a:rPr lang="zh-CN" altLang="en-US" dirty="0"/>
              <a:t>，并</a:t>
            </a:r>
            <a:r>
              <a:rPr lang="zh-CN" altLang="zh-CN" dirty="0"/>
              <a:t>绘制图表</a:t>
            </a:r>
            <a:r>
              <a:rPr lang="zh-CN" altLang="en-US" dirty="0"/>
              <a:t>。</a:t>
            </a:r>
          </a:p>
          <a:p>
            <a:pPr lvl="1"/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实践要求一：</a:t>
            </a:r>
          </a:p>
        </p:txBody>
      </p:sp>
    </p:spTree>
    <p:extLst>
      <p:ext uri="{BB962C8B-B14F-4D97-AF65-F5344CB8AC3E}">
        <p14:creationId xmlns:p14="http://schemas.microsoft.com/office/powerpoint/2010/main" val="1976754601"/>
      </p:ext>
    </p:extLst>
  </p:cSld>
  <p:clrMapOvr>
    <a:masterClrMapping/>
  </p:clrMapOvr>
  <p:transition spd="med">
    <p:cover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根据</a:t>
            </a:r>
            <a:r>
              <a:rPr lang="zh-CN" altLang="zh-CN" dirty="0"/>
              <a:t>泰坦尼克号生还者数据</a:t>
            </a:r>
            <a:r>
              <a:rPr lang="zh-CN" altLang="en-US" dirty="0"/>
              <a:t>集（</a:t>
            </a:r>
            <a:r>
              <a:rPr lang="en-US" altLang="zh-CN" dirty="0"/>
              <a:t>titanic.csv</a:t>
            </a:r>
            <a:r>
              <a:rPr lang="zh-CN" altLang="en-US" dirty="0"/>
              <a:t>），完成以下任务：</a:t>
            </a:r>
            <a:endParaRPr lang="en-US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实践要求二：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0FE50CE-79DA-40F7-9FE4-99AB7BC452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6962" y="2492896"/>
            <a:ext cx="9518076" cy="253979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1787938"/>
      </p:ext>
    </p:extLst>
  </p:cSld>
  <p:clrMapOvr>
    <a:masterClrMapping/>
  </p:clrMapOvr>
  <p:transition spd="med">
    <p:cover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lnSpc>
                <a:spcPct val="20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）查看是否有缺失值；</a:t>
            </a:r>
          </a:p>
          <a:p>
            <a:pPr lvl="1">
              <a:lnSpc>
                <a:spcPct val="20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）通过</a:t>
            </a:r>
            <a:r>
              <a:rPr lang="en-US" altLang="zh-CN" dirty="0" err="1"/>
              <a:t>seaborn</a:t>
            </a:r>
            <a:r>
              <a:rPr lang="zh-CN" altLang="en-US" dirty="0"/>
              <a:t>的</a:t>
            </a:r>
            <a:r>
              <a:rPr lang="en-US" altLang="zh-CN" dirty="0" err="1"/>
              <a:t>histplot</a:t>
            </a:r>
            <a:r>
              <a:rPr lang="zh-CN" altLang="en-US" dirty="0"/>
              <a:t>函数查看乘客的年龄分布；</a:t>
            </a:r>
          </a:p>
          <a:p>
            <a:pPr lvl="1">
              <a:lnSpc>
                <a:spcPct val="20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）是否可用年龄的均值</a:t>
            </a:r>
            <a:r>
              <a:rPr lang="zh-CN" altLang="en-US"/>
              <a:t>对年龄的缺失值进行填充</a:t>
            </a:r>
            <a:r>
              <a:rPr lang="zh-CN" altLang="en-US" dirty="0"/>
              <a:t>？（通过绘图回答）</a:t>
            </a:r>
          </a:p>
          <a:p>
            <a:pPr lvl="1">
              <a:lnSpc>
                <a:spcPct val="20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）利用登船地点</a:t>
            </a:r>
            <a:r>
              <a:rPr lang="en-US" altLang="zh-CN" dirty="0"/>
              <a:t>S</a:t>
            </a:r>
            <a:r>
              <a:rPr lang="zh-CN" altLang="en-US" dirty="0"/>
              <a:t>对</a:t>
            </a:r>
            <a:r>
              <a:rPr lang="en-US" altLang="zh-CN" dirty="0"/>
              <a:t>embarked</a:t>
            </a:r>
            <a:r>
              <a:rPr lang="zh-CN" altLang="en-US" dirty="0"/>
              <a:t>字段进行缺失值的填充；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实践要求二：</a:t>
            </a:r>
          </a:p>
        </p:txBody>
      </p:sp>
    </p:spTree>
    <p:extLst>
      <p:ext uri="{BB962C8B-B14F-4D97-AF65-F5344CB8AC3E}">
        <p14:creationId xmlns:p14="http://schemas.microsoft.com/office/powerpoint/2010/main" val="307319219"/>
      </p:ext>
    </p:extLst>
  </p:cSld>
  <p:clrMapOvr>
    <a:masterClrMapping/>
  </p:clrMapOvr>
  <p:transition spd="med">
    <p:cover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lnSpc>
                <a:spcPct val="20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）数据探索及可视化：</a:t>
            </a:r>
          </a:p>
          <a:p>
            <a:pPr lvl="2">
              <a:lnSpc>
                <a:spcPct val="200000"/>
              </a:lnSpc>
            </a:pPr>
            <a:r>
              <a:rPr lang="en-US" altLang="zh-CN" dirty="0"/>
              <a:t>a) </a:t>
            </a:r>
            <a:r>
              <a:rPr lang="zh-CN" altLang="en-US" dirty="0"/>
              <a:t>结合性别，绘制乘客年龄分布箱线图</a:t>
            </a:r>
          </a:p>
          <a:p>
            <a:pPr lvl="2">
              <a:lnSpc>
                <a:spcPct val="200000"/>
              </a:lnSpc>
            </a:pPr>
            <a:r>
              <a:rPr lang="en-US" altLang="zh-CN" dirty="0"/>
              <a:t>b) </a:t>
            </a:r>
            <a:r>
              <a:rPr lang="zh-CN" altLang="en-US" dirty="0"/>
              <a:t>结合船舱等级，绘制乘客年龄分布箱线图</a:t>
            </a:r>
          </a:p>
          <a:p>
            <a:pPr lvl="1">
              <a:lnSpc>
                <a:spcPct val="20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6</a:t>
            </a:r>
            <a:r>
              <a:rPr lang="zh-CN" altLang="en-US" dirty="0"/>
              <a:t>）分析生还乘客与其它字段之间是否有关联：</a:t>
            </a:r>
          </a:p>
          <a:p>
            <a:pPr lvl="2">
              <a:lnSpc>
                <a:spcPct val="200000"/>
              </a:lnSpc>
            </a:pPr>
            <a:r>
              <a:rPr lang="en-US" altLang="zh-CN" dirty="0"/>
              <a:t>a) </a:t>
            </a:r>
            <a:r>
              <a:rPr lang="zh-CN" altLang="en-US" dirty="0"/>
              <a:t>对生还字段计数可视化</a:t>
            </a:r>
          </a:p>
          <a:p>
            <a:pPr lvl="2">
              <a:lnSpc>
                <a:spcPct val="200000"/>
              </a:lnSpc>
            </a:pPr>
            <a:r>
              <a:rPr lang="en-US" altLang="zh-CN" dirty="0"/>
              <a:t>b) </a:t>
            </a:r>
            <a:r>
              <a:rPr lang="zh-CN" altLang="en-US" dirty="0"/>
              <a:t>分析生还者中性别的分布</a:t>
            </a:r>
          </a:p>
          <a:p>
            <a:pPr lvl="2">
              <a:lnSpc>
                <a:spcPct val="200000"/>
              </a:lnSpc>
            </a:pPr>
            <a:r>
              <a:rPr lang="en-US" altLang="zh-CN" dirty="0"/>
              <a:t>c) </a:t>
            </a:r>
            <a:r>
              <a:rPr lang="zh-CN" altLang="en-US" dirty="0"/>
              <a:t>多字段的关联关系可视化</a:t>
            </a:r>
          </a:p>
          <a:p>
            <a:pPr>
              <a:lnSpc>
                <a:spcPct val="200000"/>
              </a:lnSpc>
            </a:pP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实践要求二：</a:t>
            </a:r>
          </a:p>
        </p:txBody>
      </p:sp>
    </p:spTree>
    <p:extLst>
      <p:ext uri="{BB962C8B-B14F-4D97-AF65-F5344CB8AC3E}">
        <p14:creationId xmlns:p14="http://schemas.microsoft.com/office/powerpoint/2010/main" val="1737477074"/>
      </p:ext>
    </p:extLst>
  </p:cSld>
  <p:clrMapOvr>
    <a:masterClrMapping/>
  </p:clrMapOvr>
  <p:transition spd="med">
    <p:cover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713C8A9C-87AE-45E5-9DE3-61B7463B4F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dirty="0"/>
              <a:t>提交内容：</a:t>
            </a:r>
            <a:endParaRPr lang="en-US" altLang="zh-CN" dirty="0"/>
          </a:p>
          <a:p>
            <a:pPr lvl="1">
              <a:lnSpc>
                <a:spcPct val="200000"/>
              </a:lnSpc>
            </a:pPr>
            <a:r>
              <a:rPr lang="zh-CN" altLang="en-US" dirty="0"/>
              <a:t>报告文档（</a:t>
            </a:r>
            <a:r>
              <a:rPr lang="en-US" altLang="zh-CN" dirty="0"/>
              <a:t>word</a:t>
            </a:r>
            <a:r>
              <a:rPr lang="zh-CN" altLang="en-US" dirty="0"/>
              <a:t>或</a:t>
            </a:r>
            <a:r>
              <a:rPr lang="en-US" altLang="zh-CN" dirty="0"/>
              <a:t>pdf</a:t>
            </a:r>
            <a:r>
              <a:rPr lang="zh-CN" altLang="en-US" dirty="0"/>
              <a:t>格式）</a:t>
            </a:r>
            <a:endParaRPr lang="en-US" altLang="zh-CN" dirty="0"/>
          </a:p>
          <a:p>
            <a:pPr>
              <a:lnSpc>
                <a:spcPct val="200000"/>
              </a:lnSpc>
            </a:pPr>
            <a:r>
              <a:rPr lang="zh-CN" altLang="en-US" dirty="0"/>
              <a:t>提交地址：</a:t>
            </a:r>
            <a:endParaRPr lang="en-US" altLang="zh-CN" dirty="0"/>
          </a:p>
          <a:p>
            <a:pPr lvl="1">
              <a:lnSpc>
                <a:spcPct val="200000"/>
              </a:lnSpc>
            </a:pPr>
            <a:r>
              <a:rPr lang="zh-CN" altLang="en-US" dirty="0"/>
              <a:t>网络课堂</a:t>
            </a:r>
            <a:r>
              <a:rPr lang="en-US" altLang="zh-CN" dirty="0"/>
              <a:t>——《Python</a:t>
            </a:r>
            <a:r>
              <a:rPr lang="zh-CN" altLang="en-US" dirty="0"/>
              <a:t>语言应用</a:t>
            </a:r>
            <a:r>
              <a:rPr lang="en-US" altLang="zh-CN" dirty="0"/>
              <a:t>-2》——</a:t>
            </a:r>
            <a:r>
              <a:rPr lang="zh-CN" altLang="en-US" dirty="0"/>
              <a:t>作业提交</a:t>
            </a:r>
            <a:endParaRPr lang="en-US" altLang="zh-CN" dirty="0"/>
          </a:p>
          <a:p>
            <a:pPr>
              <a:lnSpc>
                <a:spcPct val="200000"/>
              </a:lnSpc>
            </a:pPr>
            <a:r>
              <a:rPr lang="zh-CN" altLang="en-US" dirty="0"/>
              <a:t>截止日期：</a:t>
            </a:r>
            <a:endParaRPr lang="en-US" altLang="zh-CN" dirty="0"/>
          </a:p>
          <a:p>
            <a:pPr lvl="1">
              <a:lnSpc>
                <a:spcPct val="200000"/>
              </a:lnSpc>
            </a:pPr>
            <a:r>
              <a:rPr lang="en-US" altLang="zh-CN" dirty="0"/>
              <a:t>2025</a:t>
            </a:r>
            <a:r>
              <a:rPr lang="zh-CN" altLang="en-US" dirty="0"/>
              <a:t>年</a:t>
            </a:r>
            <a:r>
              <a:rPr lang="en-US" altLang="zh-CN" dirty="0"/>
              <a:t>6</a:t>
            </a:r>
            <a:r>
              <a:rPr lang="zh-CN" altLang="en-US" dirty="0"/>
              <a:t>月</a:t>
            </a:r>
            <a:r>
              <a:rPr lang="en-US" altLang="zh-CN" dirty="0"/>
              <a:t>10</a:t>
            </a:r>
            <a:r>
              <a:rPr lang="zh-CN" altLang="en-US" dirty="0"/>
              <a:t>日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B136736C-4904-4F26-BCFE-6405DF746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提交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7E2DA36-5DE1-4329-9B3D-426510FBC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4FEC4-ABE5-4588-A4E5-88ED74645A9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242233"/>
      </p:ext>
    </p:extLst>
  </p:cSld>
  <p:clrMapOvr>
    <a:masterClrMapping/>
  </p:clrMapOvr>
  <p:transition spd="med">
    <p:cover dir="r"/>
  </p:transition>
</p:sld>
</file>

<file path=ppt/theme/theme1.xml><?xml version="1.0" encoding="utf-8"?>
<a:theme xmlns:a="http://schemas.openxmlformats.org/drawingml/2006/main" name="数据分析_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数据分析_主题" id="{85D1C21F-C186-4C13-9164-DFDB420B3D03}" vid="{2139F970-3047-49A7-B3C6-F5CADE535E70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31933</TotalTime>
  <Words>356</Words>
  <Application>Microsoft Office PowerPoint</Application>
  <PresentationFormat>宽屏</PresentationFormat>
  <Paragraphs>37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楷体_GB2312</vt:lpstr>
      <vt:lpstr>微软雅黑</vt:lpstr>
      <vt:lpstr>Arial</vt:lpstr>
      <vt:lpstr>Tahoma</vt:lpstr>
      <vt:lpstr>Times New Roman</vt:lpstr>
      <vt:lpstr>Wingdings</vt:lpstr>
      <vt:lpstr>数据分析_主题</vt:lpstr>
      <vt:lpstr>实践项目-4</vt:lpstr>
      <vt:lpstr>实践要求一：</vt:lpstr>
      <vt:lpstr>实践要求一：</vt:lpstr>
      <vt:lpstr>实践要求二：</vt:lpstr>
      <vt:lpstr>实践要求二：</vt:lpstr>
      <vt:lpstr>实践要求二：</vt:lpstr>
      <vt:lpstr>提交</vt:lpstr>
    </vt:vector>
  </TitlesOfParts>
  <Company>电子科技大学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第三讲 数据预处理</dc:title>
  <dc:creator>钟 毅</dc:creator>
  <cp:lastModifiedBy>钟毅</cp:lastModifiedBy>
  <cp:revision>347</cp:revision>
  <dcterms:created xsi:type="dcterms:W3CDTF">2019-12-07T16:55:08Z</dcterms:created>
  <dcterms:modified xsi:type="dcterms:W3CDTF">2025-06-06T04:58:35Z</dcterms:modified>
</cp:coreProperties>
</file>