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63" r:id="rId4"/>
    <p:sldId id="259" r:id="rId5"/>
    <p:sldId id="264" r:id="rId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C800"/>
        </a:solidFill>
        <a:latin typeface="Corbel" panose="020B0503020204020204" pitchFamily="34" charset="0"/>
        <a:ea typeface="华文楷体" panose="0201060004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3300"/>
    <a:srgbClr val="FF6D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80594" autoAdjust="0"/>
  </p:normalViewPr>
  <p:slideViewPr>
    <p:cSldViewPr>
      <p:cViewPr varScale="1">
        <p:scale>
          <a:sx n="71" d="100"/>
          <a:sy n="71" d="100"/>
        </p:scale>
        <p:origin x="894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434A4221-2453-47EE-8C8B-CF80F485B6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单击以编辑母版文本样式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F55E2258-339E-44C8-B6C7-F71EA9B7772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扩展：如何去除单词后的标点？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E2258-339E-44C8-B6C7-F71EA9B77725}" type="slidenum">
              <a:rPr lang="en-US" altLang="zh-CN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055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E2258-339E-44C8-B6C7-F71EA9B77725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419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824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48" b="-1541"/>
          <a:stretch>
            <a:fillRect/>
          </a:stretch>
        </p:blipFill>
        <p:spPr bwMode="auto">
          <a:xfrm>
            <a:off x="10810877" y="107952"/>
            <a:ext cx="10191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9" y="6176965"/>
            <a:ext cx="12199939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56733" y="2919495"/>
            <a:ext cx="10363200" cy="1470025"/>
          </a:xfrm>
        </p:spPr>
        <p:txBody>
          <a:bodyPr/>
          <a:lstStyle>
            <a:lvl1pPr algn="ctr">
              <a:defRPr sz="4800" spc="113" baseline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71133" y="4629418"/>
            <a:ext cx="8534400" cy="887814"/>
          </a:xfrm>
        </p:spPr>
        <p:txBody>
          <a:bodyPr/>
          <a:lstStyle>
            <a:lvl1pPr marL="0" indent="0" algn="ctr">
              <a:buFontTx/>
              <a:buNone/>
              <a:defRPr sz="36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0"/>
              <a:t>单击以编辑母版副标题样式</a:t>
            </a:r>
            <a:endParaRPr lang="zh-CN" altLang="en-US" noProof="0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01425" y="6378575"/>
            <a:ext cx="781051" cy="344488"/>
          </a:xfrm>
        </p:spPr>
        <p:txBody>
          <a:bodyPr/>
          <a:lstStyle>
            <a:lvl1pPr>
              <a:defRPr sz="1100" i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3FB578-5970-481D-B4C3-FFFE3C58D19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4759326" y="6286500"/>
            <a:ext cx="2663825" cy="528638"/>
          </a:xfrm>
        </p:spPr>
        <p:txBody>
          <a:bodyPr/>
          <a:lstStyle>
            <a:lvl1pPr algn="ctr">
              <a:defRPr sz="160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38D0813-B786-4CA5-9915-D220B9E41349}" type="datetime1">
              <a:rPr lang="zh-CN" altLang="en-US" smtClean="0"/>
              <a:pPr/>
              <a:t>2026/3/17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743579"/>
      </p:ext>
    </p:extLst>
  </p:cSld>
  <p:clrMapOvr>
    <a:masterClrMapping/>
  </p:clrMapOvr>
  <p:transition spd="med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BCE855DF-E783-42B5-8645-AB0EB3E9FBB5}" type="datetime1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E53FB578-5970-481D-B4C3-FFFE3C58D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64722"/>
      </p:ext>
    </p:extLst>
  </p:cSld>
  <p:clrMapOvr>
    <a:masterClrMapping/>
  </p:clrMapOvr>
  <p:transition spd="med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1412775"/>
            <a:ext cx="2628900" cy="47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1412777"/>
            <a:ext cx="7734300" cy="476418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B9420604-FEC9-49A1-A120-E753C18700DD}" type="datetime1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E53FB578-5970-481D-B4C3-FFFE3C58D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96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7FDB67-443F-45A5-A179-DBEE55F1FC0B}" type="datetime1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FB578-5970-481D-B4C3-FFFE3C58D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555215"/>
      </p:ext>
    </p:extLst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0AAE99A4-6904-400D-9556-66BAB2E67228}" type="datetime1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E53FB578-5970-481D-B4C3-FFFE3C58D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543197"/>
      </p:ext>
    </p:extLst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0056814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fld id="{AEFCD469-F648-4B6D-BEA2-359466EF8CB5}" type="datetime1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1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fld id="{E53FB578-5970-481D-B4C3-FFFE3C58D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59694"/>
      </p:ext>
    </p:extLst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029C10D5-FC1D-45E5-81EF-87DF9F68DE34}" type="datetime1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E53FB578-5970-481D-B4C3-FFFE3C58D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600302"/>
      </p:ext>
    </p:extLst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10056814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fld id="{8A44E952-8CB5-4ED4-ABCF-FB9493A04842}" type="datetime1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1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fld id="{E53FB578-5970-481D-B4C3-FFFE3C58D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891511"/>
      </p:ext>
    </p:extLst>
  </p:cSld>
  <p:clrMapOvr>
    <a:masterClrMapping/>
  </p:clrMapOvr>
  <p:transition spd="med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B94EEA7C-5D8B-4C1F-97B9-D628CDB3E042}" type="datetime1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E53FB578-5970-481D-B4C3-FFFE3C58D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446814"/>
      </p:ext>
    </p:extLst>
  </p:cSld>
  <p:clrMapOvr>
    <a:masterClrMapping/>
  </p:clrMapOvr>
  <p:transition spd="med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BE5E34E1-D714-43C3-95B4-4284BAFA83E7}" type="datetime1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E53FB578-5970-481D-B4C3-FFFE3C58D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940605"/>
      </p:ext>
    </p:extLst>
  </p:cSld>
  <p:clrMapOvr>
    <a:masterClrMapping/>
  </p:clrMapOvr>
  <p:transition spd="med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E2D4A2FD-539F-4F31-BED3-FA89A1192512}" type="datetime1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E53FB578-5970-481D-B4C3-FFFE3C58D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668895"/>
      </p:ext>
    </p:extLst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色块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3000"/>
            <a:ext cx="197961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981075" y="161927"/>
            <a:ext cx="105156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81075" y="1341438"/>
            <a:ext cx="10515600" cy="472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gray">
          <a:xfrm>
            <a:off x="0" y="1112838"/>
            <a:ext cx="12192000" cy="5715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350" b="0">
              <a:latin typeface="Tahoma" panose="020B0604030504040204" pitchFamily="34" charset="0"/>
            </a:endParaRPr>
          </a:p>
        </p:txBody>
      </p:sp>
      <p:pic>
        <p:nvPicPr>
          <p:cNvPr id="1030" name="图片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9" y="6176965"/>
            <a:ext cx="12199939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10056814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3B5E4C5-A2A1-4444-8305-768E19CAEBE0}" type="datetime1">
              <a:rPr lang="zh-CN" altLang="en-US" smtClean="0"/>
              <a:pPr/>
              <a:t>2026/3/17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b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1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 i="1" smtClean="0">
                <a:solidFill>
                  <a:schemeClr val="accent5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fld id="{E53FB578-5970-481D-B4C3-FFFE3C58D19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34" name="图片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6" y="207965"/>
            <a:ext cx="8477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4480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ransition spd="med">
    <p:cover dir="r"/>
  </p:transition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>
              <a:lumMod val="7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实践项目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1507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基础知识（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3FB578-5970-481D-B4C3-FFFE3C58D191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7A5EF046-282B-44F3-B005-C0A7A152A774}" type="datetime1">
              <a:rPr lang="zh-CN" altLang="en-US" smtClean="0"/>
              <a:t>2026/3/17</a:t>
            </a:fld>
            <a:endParaRPr lang="zh-CN" altLang="en-US"/>
          </a:p>
        </p:txBody>
      </p:sp>
    </p:spTree>
  </p:cSld>
  <p:clrMapOvr>
    <a:masterClrMapping/>
  </p:clrMapOvr>
  <p:transition spd="med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输入一段英文文本，输出它的长度（包含的字符数），并输出它包含的单词数。例如：</a:t>
            </a:r>
            <a:endParaRPr lang="en-US" altLang="zh-CN" dirty="0">
              <a:latin typeface="+mn-ea"/>
            </a:endParaRPr>
          </a:p>
          <a:p>
            <a:pPr lvl="1">
              <a:lnSpc>
                <a:spcPct val="150000"/>
              </a:lnSpc>
            </a:pPr>
            <a:r>
              <a:rPr lang="zh-CN" altLang="en-US" dirty="0">
                <a:latin typeface="+mn-ea"/>
              </a:rPr>
              <a:t>输入：</a:t>
            </a:r>
            <a:endParaRPr lang="en-US" altLang="zh-CN" dirty="0">
              <a:latin typeface="+mn-ea"/>
            </a:endParaRPr>
          </a:p>
          <a:p>
            <a:pPr lvl="2">
              <a:lnSpc>
                <a:spcPct val="150000"/>
              </a:lnSpc>
            </a:pPr>
            <a:r>
              <a:rPr lang="en-US" altLang="zh-CN" dirty="0">
                <a:latin typeface="+mn-ea"/>
              </a:rPr>
              <a:t>The 27th Beijing International Book Fair kicked off on Saturday.</a:t>
            </a:r>
          </a:p>
          <a:p>
            <a:pPr lvl="1">
              <a:lnSpc>
                <a:spcPct val="150000"/>
              </a:lnSpc>
            </a:pPr>
            <a:r>
              <a:rPr lang="zh-CN" altLang="en-US" dirty="0">
                <a:latin typeface="+mn-ea"/>
              </a:rPr>
              <a:t>输出：</a:t>
            </a:r>
            <a:endParaRPr lang="en-US" altLang="zh-CN" dirty="0">
              <a:latin typeface="+mn-ea"/>
            </a:endParaRPr>
          </a:p>
          <a:p>
            <a:pPr lvl="2">
              <a:lnSpc>
                <a:spcPct val="150000"/>
              </a:lnSpc>
            </a:pPr>
            <a:r>
              <a:rPr lang="zh-CN" altLang="en-US" dirty="0">
                <a:latin typeface="+mn-ea"/>
              </a:rPr>
              <a:t>字符数：</a:t>
            </a:r>
            <a:r>
              <a:rPr lang="en-US" altLang="zh-CN" dirty="0">
                <a:latin typeface="+mn-ea"/>
              </a:rPr>
              <a:t>64</a:t>
            </a:r>
          </a:p>
          <a:p>
            <a:pPr lvl="2">
              <a:lnSpc>
                <a:spcPct val="150000"/>
              </a:lnSpc>
            </a:pPr>
            <a:r>
              <a:rPr lang="zh-CN" altLang="en-US" dirty="0">
                <a:latin typeface="+mn-ea"/>
              </a:rPr>
              <a:t>单词数：</a:t>
            </a:r>
            <a:r>
              <a:rPr lang="en-US" altLang="zh-CN" dirty="0">
                <a:latin typeface="+mn-ea"/>
              </a:rPr>
              <a:t>10</a:t>
            </a:r>
            <a:endParaRPr lang="zh-CN" altLang="en-US" dirty="0">
              <a:latin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题一</a:t>
            </a:r>
          </a:p>
        </p:txBody>
      </p:sp>
    </p:spTree>
    <p:extLst>
      <p:ext uri="{BB962C8B-B14F-4D97-AF65-F5344CB8AC3E}">
        <p14:creationId xmlns:p14="http://schemas.microsoft.com/office/powerpoint/2010/main" val="3065701664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529B45B-3E21-410A-8C17-C611745F4E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列表切片练习：有如下列表，利用切片获取指定的子列表</a:t>
            </a:r>
          </a:p>
          <a:p>
            <a:pPr lvl="1"/>
            <a:r>
              <a:rPr lang="en-US" altLang="zh-CN" dirty="0" err="1">
                <a:latin typeface="Consolas" panose="020B0609020204030204" pitchFamily="49" charset="0"/>
              </a:rPr>
              <a:t>my_list</a:t>
            </a:r>
            <a:r>
              <a:rPr lang="en-US" altLang="zh-CN" dirty="0">
                <a:latin typeface="Consolas" panose="020B0609020204030204" pitchFamily="49" charset="0"/>
              </a:rPr>
              <a:t> = [1, 'a', 2, 'b', 3, 'c', 4, 'd', 5]</a:t>
            </a:r>
          </a:p>
          <a:p>
            <a:pPr lvl="1"/>
            <a:r>
              <a:rPr lang="en-US" altLang="zh-CN" dirty="0">
                <a:latin typeface="+mn-lt"/>
              </a:rPr>
              <a:t>(1) </a:t>
            </a:r>
            <a:r>
              <a:rPr lang="zh-CN" altLang="en-US" dirty="0">
                <a:latin typeface="+mn-lt"/>
              </a:rPr>
              <a:t>子列表：</a:t>
            </a:r>
            <a:r>
              <a:rPr lang="en-US" altLang="zh-CN" dirty="0">
                <a:latin typeface="Consolas" panose="020B0609020204030204" pitchFamily="49" charset="0"/>
              </a:rPr>
              <a:t>[1, 'a', 2]</a:t>
            </a:r>
          </a:p>
          <a:p>
            <a:pPr lvl="1"/>
            <a:r>
              <a:rPr lang="en-US" altLang="zh-CN" dirty="0">
                <a:latin typeface="+mn-lt"/>
              </a:rPr>
              <a:t>(2) </a:t>
            </a:r>
            <a:r>
              <a:rPr lang="zh-CN" altLang="en-US" dirty="0">
                <a:latin typeface="+mn-lt"/>
              </a:rPr>
              <a:t>子列表：</a:t>
            </a:r>
            <a:r>
              <a:rPr lang="en-US" altLang="zh-CN" dirty="0">
                <a:latin typeface="Consolas" panose="020B0609020204030204" pitchFamily="49" charset="0"/>
              </a:rPr>
              <a:t>[1, 2, 3, 4, 5]</a:t>
            </a:r>
          </a:p>
          <a:p>
            <a:pPr lvl="1"/>
            <a:r>
              <a:rPr lang="en-US" altLang="zh-CN" dirty="0">
                <a:latin typeface="+mn-lt"/>
              </a:rPr>
              <a:t>(3)</a:t>
            </a:r>
            <a:r>
              <a:rPr lang="zh-CN" altLang="en-US" dirty="0">
                <a:latin typeface="+mn-lt"/>
              </a:rPr>
              <a:t> 子列表：</a:t>
            </a:r>
            <a:r>
              <a:rPr lang="en-US" altLang="zh-CN" dirty="0">
                <a:latin typeface="Consolas" panose="020B0609020204030204" pitchFamily="49" charset="0"/>
              </a:rPr>
              <a:t>['a', 3]</a:t>
            </a:r>
          </a:p>
          <a:p>
            <a:pPr lvl="1"/>
            <a:r>
              <a:rPr lang="en-US" altLang="zh-CN" dirty="0">
                <a:latin typeface="+mn-lt"/>
              </a:rPr>
              <a:t>(4) </a:t>
            </a:r>
            <a:r>
              <a:rPr lang="zh-CN" altLang="en-US" dirty="0">
                <a:latin typeface="+mn-lt"/>
              </a:rPr>
              <a:t>子列表：</a:t>
            </a:r>
            <a:r>
              <a:rPr lang="en-US" altLang="zh-CN" dirty="0">
                <a:latin typeface="Consolas" panose="020B0609020204030204" pitchFamily="49" charset="0"/>
              </a:rPr>
              <a:t>[4,</a:t>
            </a:r>
            <a:r>
              <a:rPr lang="zh-CN" altLang="en-US" dirty="0">
                <a:latin typeface="Consolas" panose="020B0609020204030204" pitchFamily="49" charset="0"/>
              </a:rPr>
              <a:t> </a:t>
            </a:r>
            <a:r>
              <a:rPr lang="en-US" altLang="zh-CN" dirty="0">
                <a:latin typeface="Consolas" panose="020B0609020204030204" pitchFamily="49" charset="0"/>
              </a:rPr>
              <a:t>'d', 5]</a:t>
            </a:r>
            <a:endParaRPr lang="en-US" altLang="zh-CN" dirty="0">
              <a:latin typeface="+mn-lt"/>
            </a:endParaRPr>
          </a:p>
          <a:p>
            <a:pPr lvl="1"/>
            <a:r>
              <a:rPr lang="en-US" altLang="zh-CN" dirty="0">
                <a:latin typeface="+mn-lt"/>
              </a:rPr>
              <a:t>(5) </a:t>
            </a:r>
            <a:r>
              <a:rPr lang="zh-CN" altLang="en-US" dirty="0">
                <a:latin typeface="+mn-lt"/>
              </a:rPr>
              <a:t>子列表：</a:t>
            </a:r>
            <a:r>
              <a:rPr lang="en-US" altLang="zh-CN" dirty="0">
                <a:latin typeface="Consolas" panose="020B0609020204030204" pitchFamily="49" charset="0"/>
              </a:rPr>
              <a:t>[5,</a:t>
            </a:r>
            <a:r>
              <a:rPr lang="zh-CN" altLang="en-US" dirty="0">
                <a:latin typeface="Consolas" panose="020B0609020204030204" pitchFamily="49" charset="0"/>
              </a:rPr>
              <a:t> </a:t>
            </a:r>
            <a:r>
              <a:rPr lang="en-US" altLang="zh-CN" dirty="0">
                <a:latin typeface="Consolas" panose="020B0609020204030204" pitchFamily="49" charset="0"/>
              </a:rPr>
              <a:t>'d', 4]</a:t>
            </a:r>
            <a:endParaRPr lang="zh-CN" altLang="en-US" dirty="0">
              <a:latin typeface="+mn-lt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2615541-0C48-4A5A-8111-E21E1B5F9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题二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A31C4C0-9502-49EF-BB70-472D3A83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B578-5970-481D-B4C3-FFFE3C58D19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103569"/>
      </p:ext>
    </p:extLst>
  </p:cSld>
  <p:clrMapOvr>
    <a:masterClrMapping/>
  </p:clrMapOvr>
  <p:transition spd="med">
    <p:cover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+mn-ea"/>
              </a:rPr>
              <a:t>将列表</a:t>
            </a:r>
            <a:r>
              <a:rPr lang="en-US" altLang="zh-CN" dirty="0">
                <a:latin typeface="+mn-ea"/>
              </a:rPr>
              <a:t>list1=[1,2,3,4,5]</a:t>
            </a:r>
            <a:r>
              <a:rPr lang="zh-CN" altLang="en-US" dirty="0">
                <a:latin typeface="+mn-ea"/>
              </a:rPr>
              <a:t>和</a:t>
            </a:r>
            <a:r>
              <a:rPr lang="en-US" altLang="zh-CN" dirty="0">
                <a:latin typeface="+mn-ea"/>
              </a:rPr>
              <a:t>list2=[6,7,8,9,10]</a:t>
            </a:r>
            <a:r>
              <a:rPr lang="zh-CN" altLang="en-US" dirty="0">
                <a:latin typeface="+mn-ea"/>
              </a:rPr>
              <a:t>进行合并，并将合并后的新列表转换成元组按逆序输出。</a:t>
            </a:r>
            <a:endParaRPr lang="en-US" altLang="zh-CN" dirty="0">
              <a:latin typeface="+mn-ea"/>
            </a:endParaRPr>
          </a:p>
          <a:p>
            <a:pPr lvl="1">
              <a:lnSpc>
                <a:spcPct val="200000"/>
              </a:lnSpc>
            </a:pPr>
            <a:r>
              <a:rPr lang="zh-CN" altLang="en-US" dirty="0">
                <a:latin typeface="+mn-ea"/>
              </a:rPr>
              <a:t>输出： </a:t>
            </a:r>
            <a:r>
              <a:rPr lang="en-US" altLang="zh-CN" dirty="0">
                <a:latin typeface="+mn-ea"/>
              </a:rPr>
              <a:t>(10, 9, 8, 7, 6, 5, 4, 3, 2, 1)</a:t>
            </a:r>
            <a:endParaRPr lang="zh-CN" altLang="en-US" dirty="0">
              <a:latin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0160-1240-422A-8D5C-36855F331754}" type="slidenum">
              <a:rPr lang="en-US" altLang="zh-CN" smtClean="0"/>
              <a:pPr/>
              <a:t>4</a:t>
            </a:fld>
            <a:endParaRPr lang="en-US" altLang="zh-CN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题三</a:t>
            </a:r>
          </a:p>
        </p:txBody>
      </p:sp>
    </p:spTree>
    <p:extLst>
      <p:ext uri="{BB962C8B-B14F-4D97-AF65-F5344CB8AC3E}">
        <p14:creationId xmlns:p14="http://schemas.microsoft.com/office/powerpoint/2010/main" val="583876866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2538F43-8845-4F17-A13E-CEFD32BA9A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/>
              <a:t>提交内容：实践报告</a:t>
            </a:r>
            <a:r>
              <a:rPr lang="en-US" altLang="zh-CN" dirty="0"/>
              <a:t>word</a:t>
            </a:r>
            <a:r>
              <a:rPr lang="zh-CN" altLang="en-US" dirty="0"/>
              <a:t>文档 </a:t>
            </a:r>
            <a:r>
              <a:rPr lang="en-US" altLang="zh-CN" dirty="0"/>
              <a:t>+ </a:t>
            </a:r>
            <a:r>
              <a:rPr lang="zh-CN" altLang="en-US" dirty="0"/>
              <a:t>源代码文件（</a:t>
            </a:r>
            <a:r>
              <a:rPr lang="en-US" altLang="zh-CN" dirty="0"/>
              <a:t>.</a:t>
            </a:r>
            <a:r>
              <a:rPr lang="en-US" altLang="zh-CN" dirty="0" err="1"/>
              <a:t>py</a:t>
            </a:r>
            <a:r>
              <a:rPr lang="zh-CN" altLang="en-US" dirty="0"/>
              <a:t>或</a:t>
            </a:r>
            <a:r>
              <a:rPr lang="en-US" altLang="zh-CN" dirty="0"/>
              <a:t>.</a:t>
            </a:r>
            <a:r>
              <a:rPr lang="en-US" altLang="zh-CN" dirty="0" err="1"/>
              <a:t>ipynb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提交方式：网络课堂上传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提交截止日期：</a:t>
            </a:r>
            <a:r>
              <a:rPr lang="en-US" altLang="zh-CN"/>
              <a:t>2026-03-21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5461230-2749-4D97-B4DA-4DBB2B223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提交说明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76C483A-798D-4743-AAD2-062166C8E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B578-5970-481D-B4C3-FFFE3C58D19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555822"/>
      </p:ext>
    </p:extLst>
  </p:cSld>
  <p:clrMapOvr>
    <a:masterClrMapping/>
  </p:clrMapOvr>
  <p:transition spd="med">
    <p:cover dir="r"/>
  </p:transition>
</p:sld>
</file>

<file path=ppt/theme/theme1.xml><?xml version="1.0" encoding="utf-8"?>
<a:theme xmlns:a="http://schemas.openxmlformats.org/drawingml/2006/main" name="课件_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课件_主题" id="{4E90357C-97FB-46AF-81A6-EA6ADB5EC789}" vid="{6E4C8F1C-4B9F-4C62-9DC5-99A4AD8934D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2174</TotalTime>
  <Words>267</Words>
  <Application>Microsoft Office PowerPoint</Application>
  <PresentationFormat>宽屏</PresentationFormat>
  <Paragraphs>33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宋体</vt:lpstr>
      <vt:lpstr>微软雅黑</vt:lpstr>
      <vt:lpstr>Arial</vt:lpstr>
      <vt:lpstr>Consolas</vt:lpstr>
      <vt:lpstr>Corbel</vt:lpstr>
      <vt:lpstr>Tahoma</vt:lpstr>
      <vt:lpstr>Times New Roman</vt:lpstr>
      <vt:lpstr>课件_主题</vt:lpstr>
      <vt:lpstr>实践项目1</vt:lpstr>
      <vt:lpstr>题一</vt:lpstr>
      <vt:lpstr>题二</vt:lpstr>
      <vt:lpstr>题三</vt:lpstr>
      <vt:lpstr>提交说明</vt:lpstr>
    </vt:vector>
  </TitlesOfParts>
  <Company>电子科技大学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面向对象程序设计 - 课程说明</dc:title>
  <dc:creator>马洁</dc:creator>
  <cp:lastModifiedBy>钟毅</cp:lastModifiedBy>
  <cp:revision>54</cp:revision>
  <dcterms:created xsi:type="dcterms:W3CDTF">2020-07-15T07:46:36Z</dcterms:created>
  <dcterms:modified xsi:type="dcterms:W3CDTF">2026-03-17T01:42:08Z</dcterms:modified>
</cp:coreProperties>
</file>