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63" r:id="rId2"/>
    <p:sldId id="264" r:id="rId3"/>
    <p:sldId id="297" r:id="rId4"/>
    <p:sldId id="294" r:id="rId5"/>
    <p:sldId id="295" r:id="rId6"/>
    <p:sldId id="296" r:id="rId7"/>
    <p:sldId id="305" r:id="rId8"/>
    <p:sldId id="306" r:id="rId9"/>
    <p:sldId id="307" r:id="rId10"/>
    <p:sldId id="308" r:id="rId11"/>
    <p:sldId id="309" r:id="rId12"/>
    <p:sldId id="310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CCFF"/>
    <a:srgbClr val="002878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3" autoAdjust="0"/>
    <p:restoredTop sz="91141" autoAdjust="0"/>
  </p:normalViewPr>
  <p:slideViewPr>
    <p:cSldViewPr>
      <p:cViewPr varScale="1">
        <p:scale>
          <a:sx n="104" d="100"/>
          <a:sy n="104" d="100"/>
        </p:scale>
        <p:origin x="20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4BB43001-F0F4-3623-8D1F-75848BACD7C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811996A7-F036-1CE1-E506-1E1DABDB12C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19BEE9-8D92-4E3D-A67B-F1A99E0E2EB1}" type="datetime1">
              <a:rPr lang="zh-CN" altLang="en-US"/>
              <a:pPr>
                <a:defRPr/>
              </a:pPr>
              <a:t>2025/9/18</a:t>
            </a:fld>
            <a:endParaRPr lang="en-US" altLang="zh-CN"/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52210E4B-43A5-D57F-7B7F-D20299A6E6B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504E6209-DE7A-E90C-DE73-9FEC82E57DA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0D02D2D-FBE7-42A4-97CC-3B4E54F7A39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9C5B32F2-9D4E-9EAD-B856-3AC0FD569D0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A65F54A4-6135-D420-C202-CAB46538834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1D8F721-F742-4543-A767-50EB5BD47A18}" type="datetime1">
              <a:rPr lang="zh-CN" altLang="en-US"/>
              <a:pPr>
                <a:defRPr/>
              </a:pPr>
              <a:t>2025/9/18</a:t>
            </a:fld>
            <a:endParaRPr lang="en-US" altLang="zh-CN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6044724-23AF-D365-F808-906ADDC8755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F64E3C33-FC05-E5C9-E413-51046940117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00358" name="Rectangle 6">
            <a:extLst>
              <a:ext uri="{FF2B5EF4-FFF2-40B4-BE49-F238E27FC236}">
                <a16:creationId xmlns:a16="http://schemas.microsoft.com/office/drawing/2014/main" id="{FA647BE8-DA4F-49F5-729E-DC4DAD33904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0359" name="Rectangle 7">
            <a:extLst>
              <a:ext uri="{FF2B5EF4-FFF2-40B4-BE49-F238E27FC236}">
                <a16:creationId xmlns:a16="http://schemas.microsoft.com/office/drawing/2014/main" id="{906715B2-4D37-D6E1-828D-AEBC81927A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DCFB38C-AEDE-439E-BD72-519D5F0EBD7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B8330C11-5C3F-4A60-C57A-A40432A1C01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fld id="{B1E35173-30F0-4D39-A6EB-303A2D593C26}" type="datetime1">
              <a:rPr lang="zh-CN" altLang="en-US" sz="1200" smtClean="0"/>
              <a:pPr/>
              <a:t>2025/9/18</a:t>
            </a:fld>
            <a:endParaRPr lang="en-US" altLang="zh-CN" sz="1200"/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877F3911-0E1E-1CDF-AE11-FA3D951E85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fld id="{62EA5777-0841-4A98-85FE-3EC996263E8C}" type="slidenum">
              <a:rPr lang="zh-CN" altLang="en-US" sz="1200"/>
              <a:pPr/>
              <a:t>1</a:t>
            </a:fld>
            <a:endParaRPr lang="en-US" altLang="zh-CN" sz="12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7FB165CC-71E1-EE8E-CA52-1D6D52EA1D9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70F6D732-BD95-887F-2B12-ABEA21165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23111EEE-5853-0EFD-7A8A-A0C4BC22120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99ED2F-6571-454B-9C57-8BDC10C6E5FD}" type="datetime11">
              <a:rPr lang="zh-CN" altLang="en-US"/>
              <a:pPr>
                <a:defRPr/>
              </a:pPr>
              <a:t>22:05:17</a:t>
            </a:fld>
            <a:endParaRPr lang="en-US" altLang="zh-CN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8892D15A-3C2E-4AC8-A6C3-CD67FA285F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EDEB586-1F8E-323E-A619-C7D21D36F8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7AE0118-DF8F-4141-806B-D82200D4580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837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8F6443-B382-9E81-CEF1-3C2D70491D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C4A4-89FA-442C-9367-92ADB1BB165A}" type="datetime11">
              <a:rPr lang="zh-CN" altLang="en-US"/>
              <a:pPr>
                <a:defRPr/>
              </a:pPr>
              <a:t>22:05:17</a:t>
            </a:fld>
            <a:endParaRPr lang="zh-CN" altLang="zh-CN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C97D049-2A99-D19B-50E0-730D48162B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8479421-C308-9E20-8CA8-C4AD4B8C07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35D871-D306-4539-A5BD-21DCB413A19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10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188913"/>
            <a:ext cx="1943100" cy="604837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188913"/>
            <a:ext cx="5676900" cy="6048375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93CC44A-8F2B-EAB4-AF5B-03E94CAD7E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69C0F-C0AE-4754-8469-A1D99FEE447D}" type="datetime11">
              <a:rPr lang="zh-CN" altLang="en-US"/>
              <a:pPr>
                <a:defRPr/>
              </a:pPr>
              <a:t>22:05:17</a:t>
            </a:fld>
            <a:endParaRPr lang="zh-CN" altLang="zh-CN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B6B955B-BB1C-0244-378B-B0A9FD15F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B98180E-D476-14B2-B9EE-9181DEA5E9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AB331-C179-4860-916B-F358BBC79FE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093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0AD0452-8B7C-4970-ED6F-22B82B91A6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9E77D-9ED0-4EFF-A8A6-9E34FBCB3F2F}" type="datetime11">
              <a:rPr lang="zh-CN" altLang="en-US"/>
              <a:pPr>
                <a:defRPr/>
              </a:pPr>
              <a:t>22:05:17</a:t>
            </a:fld>
            <a:endParaRPr lang="zh-CN" altLang="zh-CN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5FE51FB-3CB4-AA6F-20C9-BA4141D78F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5B3B49C-60D1-B036-203B-F33C48AC3E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4F3EBD-C5BC-4500-BB33-129BE8B2F14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51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F5B3C99-1266-FCEA-7CA4-3AEC97F27D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0235C-B584-4491-9476-CE87365B8B88}" type="datetime11">
              <a:rPr lang="zh-CN" altLang="en-US"/>
              <a:pPr>
                <a:defRPr/>
              </a:pPr>
              <a:t>22:05:17</a:t>
            </a:fld>
            <a:endParaRPr lang="zh-CN" altLang="zh-CN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08CFCDD-E036-B888-8D27-3AB0C4B93C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A987AFD-F53D-2B50-C340-E8B8B78939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29C4AD-7488-41E5-B753-7941BACDA76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976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196975"/>
            <a:ext cx="3810000" cy="504031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3810000" cy="504031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218A72-A85C-76D9-EA31-4CD2C28782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B37B1-495A-4F14-9A15-6A8D19451377}" type="datetime11">
              <a:rPr lang="zh-CN" altLang="en-US"/>
              <a:pPr>
                <a:defRPr/>
              </a:pPr>
              <a:t>22:05:17</a:t>
            </a:fld>
            <a:endParaRPr lang="zh-CN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849E995-7D3D-B355-0E84-BD2054A7BA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17D3294-DC15-0B0E-B0B6-BC45F8F1C2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85B61-AD63-4240-8531-F296664C93B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0845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1119CA-98E4-31C8-F77D-CAB63ACC1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5E4FC-BD1D-4987-883A-3DA7D9894C01}" type="datetime11">
              <a:rPr lang="zh-CN" altLang="en-US"/>
              <a:pPr>
                <a:defRPr/>
              </a:pPr>
              <a:t>22:05:17</a:t>
            </a:fld>
            <a:endParaRPr lang="zh-CN" altLang="zh-C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A83545-F28B-DE0B-F190-928C65728B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57C2E2-782F-03D0-287A-3A4BA5626D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20798F-4666-43FA-BFF3-D14644F2D7F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1087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5628CD8-59AC-1070-F956-B343A689EB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B38DB-2F64-46FD-A2A5-1F4C2435E535}" type="datetime11">
              <a:rPr lang="zh-CN" altLang="en-US"/>
              <a:pPr>
                <a:defRPr/>
              </a:pPr>
              <a:t>22:05:17</a:t>
            </a:fld>
            <a:endParaRPr lang="zh-CN" altLang="zh-CN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BF39463-B909-2BE9-07B3-363AA4C4D6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4A2A2F1-9DAB-19AA-488F-F1C9E145A5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EF0B77-3905-4183-9F3F-96B2B7BCB8B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698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CB5B8DA2-B0C0-27E2-7FD2-D6C048490B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569B4-F307-48F2-B163-26F4699339BA}" type="datetime11">
              <a:rPr lang="zh-CN" altLang="en-US"/>
              <a:pPr>
                <a:defRPr/>
              </a:pPr>
              <a:t>22:05:17</a:t>
            </a:fld>
            <a:endParaRPr lang="zh-CN" altLang="zh-CN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05CAA220-5C50-2821-95FC-C6A6AA6B13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9A5009E5-3BCA-AAC8-C2B6-AC3242E137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78AEE-F96F-414B-A93E-CBCD5664EB2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188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5A7726-4F8B-8D7F-0490-77F680A238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1B39C-E00D-406F-8586-273DFCA3FD88}" type="datetime11">
              <a:rPr lang="zh-CN" altLang="en-US"/>
              <a:pPr>
                <a:defRPr/>
              </a:pPr>
              <a:t>22:05:17</a:t>
            </a:fld>
            <a:endParaRPr lang="zh-CN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996D8DD-27C0-E3CC-496C-F97E9067F2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5C6B1E3-3588-A243-0935-9349313236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6FC12E-8DDE-4BFF-B8F7-934055FF534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599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4D4F12-751F-769E-BD1B-CA8DE7D945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4B3F5-5E59-420C-8A98-0D870605B8CA}" type="datetime11">
              <a:rPr lang="zh-CN" altLang="en-US"/>
              <a:pPr>
                <a:defRPr/>
              </a:pPr>
              <a:t>22:05:17</a:t>
            </a:fld>
            <a:endParaRPr lang="zh-CN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45E3556-0E13-9900-AAC4-FD1980FA89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86FCD0B-87AF-AFBA-8FDC-039C7523CC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27D3E-30A4-4982-9494-11537AE58E6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476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>
            <a:extLst>
              <a:ext uri="{FF2B5EF4-FFF2-40B4-BE49-F238E27FC236}">
                <a16:creationId xmlns:a16="http://schemas.microsoft.com/office/drawing/2014/main" id="{AC3E5F34-1109-409D-72DE-D045024D3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88913"/>
            <a:ext cx="72390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619AEC7-4235-4D57-5BB0-B0CFEC92DFE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213" y="63881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65FEE08-D8D7-4A0B-9558-8022475F9606}" type="datetime11">
              <a:rPr lang="zh-CN" altLang="en-US"/>
              <a:pPr>
                <a:defRPr/>
              </a:pPr>
              <a:t>22:05:17</a:t>
            </a:fld>
            <a:endParaRPr lang="zh-CN" altLang="zh-CN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6A8C776-BED1-059F-B8BB-AA5F371560B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8100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F823AAE4-88E1-D9F2-86FF-F720ADE3003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81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EB9DAFF-F6CC-4D65-B934-51124894384A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9923F72A-ED7B-2E1A-CAD1-7B871D9C8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96975"/>
            <a:ext cx="7772400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1" name="Rectangle 10">
            <a:extLst>
              <a:ext uri="{FF2B5EF4-FFF2-40B4-BE49-F238E27FC236}">
                <a16:creationId xmlns:a16="http://schemas.microsoft.com/office/drawing/2014/main" id="{18987D75-6F6C-E835-8C69-CBE25BC65E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95288" y="1052513"/>
            <a:ext cx="8153400" cy="36512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/>
          </a:p>
        </p:txBody>
      </p:sp>
      <p:sp>
        <p:nvSpPr>
          <p:cNvPr id="1032" name="Rectangle 12">
            <a:extLst>
              <a:ext uri="{FF2B5EF4-FFF2-40B4-BE49-F238E27FC236}">
                <a16:creationId xmlns:a16="http://schemas.microsoft.com/office/drawing/2014/main" id="{92F02D9D-AB73-97FE-7C13-B6489A629C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852738" y="1709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/>
          </a:p>
        </p:txBody>
      </p:sp>
      <p:graphicFrame>
        <p:nvGraphicFramePr>
          <p:cNvPr id="1033" name="Object 13">
            <a:extLst>
              <a:ext uri="{FF2B5EF4-FFF2-40B4-BE49-F238E27FC236}">
                <a16:creationId xmlns:a16="http://schemas.microsoft.com/office/drawing/2014/main" id="{5F918AA3-A147-ABE4-24FE-847723AC01BD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395288" y="188913"/>
          <a:ext cx="7620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位图图像" r:id="rId13" imgW="1142857" imgH="1076475" progId="Paint.Picture">
                  <p:embed/>
                </p:oleObj>
              </mc:Choice>
              <mc:Fallback>
                <p:oleObj name="位图图像" r:id="rId13" imgW="1142857" imgH="1076475" progId="Paint.Picture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88913"/>
                        <a:ext cx="76200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dk2" tx1="lt1" bg2="dk1" tx2="lt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b="1" kern="12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kumimoji="1" sz="2800" b="1" kern="12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bg2"/>
          </a:solidFill>
          <a:latin typeface="+mn-lt"/>
          <a:ea typeface="+mj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bg2"/>
          </a:solidFill>
          <a:latin typeface="+mn-lt"/>
          <a:ea typeface="+mj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bg2"/>
          </a:solidFill>
          <a:latin typeface="+mn-lt"/>
          <a:ea typeface="+mj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bg2"/>
          </a:solidFill>
          <a:latin typeface="+mn-lt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日期占位符 3">
            <a:extLst>
              <a:ext uri="{FF2B5EF4-FFF2-40B4-BE49-F238E27FC236}">
                <a16:creationId xmlns:a16="http://schemas.microsoft.com/office/drawing/2014/main" id="{DC066E08-9301-1338-70AC-F374395DB4E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696516-BD10-484C-B38A-A6ADCBDA0FE4}" type="datetime11">
              <a:rPr kumimoji="0" lang="zh-CN" altLang="en-US" sz="1200" b="0" smtClean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22:05:17</a:t>
            </a:fld>
            <a:endParaRPr kumimoji="0" lang="zh-CN" altLang="zh-CN" sz="12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123" name="灯片编号占位符 5">
            <a:extLst>
              <a:ext uri="{FF2B5EF4-FFF2-40B4-BE49-F238E27FC236}">
                <a16:creationId xmlns:a16="http://schemas.microsoft.com/office/drawing/2014/main" id="{77FC45E3-34E4-982F-D9F4-B3F8EEDE7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1D9924-B575-4B39-824A-F14FD1295946}" type="slidenum">
              <a:rPr kumimoji="0" lang="en-US" altLang="zh-CN" sz="1400" b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CN" sz="14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C3236D1F-A84D-0A6A-701D-C75AD9C27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08275"/>
            <a:ext cx="9144000" cy="2376488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zh-CN" altLang="en-US" sz="4400">
                <a:solidFill>
                  <a:srgbClr val="002878"/>
                </a:solidFill>
                <a:effectLst/>
                <a:ea typeface="黑体" panose="02010609060101010101" pitchFamily="49" charset="-122"/>
              </a:rPr>
              <a:t>实验</a:t>
            </a:r>
            <a:r>
              <a:rPr lang="en-US" altLang="zh-CN" sz="4400">
                <a:solidFill>
                  <a:srgbClr val="002878"/>
                </a:solidFill>
                <a:effectLst/>
                <a:ea typeface="黑体" panose="02010609060101010101" pitchFamily="49" charset="-122"/>
              </a:rPr>
              <a:t>2</a:t>
            </a:r>
            <a:br>
              <a:rPr lang="zh-CN" altLang="en-US" sz="4400">
                <a:solidFill>
                  <a:srgbClr val="002878"/>
                </a:solidFill>
                <a:effectLst/>
                <a:ea typeface="黑体" panose="02010609060101010101" pitchFamily="49" charset="-122"/>
              </a:rPr>
            </a:br>
            <a:r>
              <a:rPr lang="zh-CN" altLang="zh-CN" sz="4400">
                <a:effectLst/>
              </a:rPr>
              <a:t>互相关</a:t>
            </a:r>
            <a:r>
              <a:rPr lang="en-US" altLang="zh-CN" sz="4400">
                <a:effectLst/>
              </a:rPr>
              <a:t>/</a:t>
            </a:r>
            <a:r>
              <a:rPr lang="zh-CN" altLang="en-US" sz="4400">
                <a:effectLst/>
              </a:rPr>
              <a:t>自相关</a:t>
            </a:r>
            <a:r>
              <a:rPr lang="zh-CN" altLang="zh-CN" sz="4400">
                <a:effectLst/>
              </a:rPr>
              <a:t>的计算与初步应用</a:t>
            </a:r>
            <a:endParaRPr lang="zh-CN" altLang="en-US" sz="4400">
              <a:solidFill>
                <a:srgbClr val="002878"/>
              </a:solidFill>
              <a:effectLst/>
              <a:ea typeface="黑体" panose="02010609060101010101" pitchFamily="49" charset="-122"/>
            </a:endParaRPr>
          </a:p>
        </p:txBody>
      </p:sp>
      <p:sp>
        <p:nvSpPr>
          <p:cNvPr id="5125" name="文本框 1">
            <a:extLst>
              <a:ext uri="{FF2B5EF4-FFF2-40B4-BE49-F238E27FC236}">
                <a16:creationId xmlns:a16="http://schemas.microsoft.com/office/drawing/2014/main" id="{6034393A-8E4B-ECE9-17C3-25259CEE1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73138"/>
            <a:ext cx="91440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https://study.uestc.edu.cn/wlxt/</a:t>
            </a:r>
            <a:endParaRPr lang="zh-CN" altLang="en-US" sz="46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日期占位符 1">
            <a:extLst>
              <a:ext uri="{FF2B5EF4-FFF2-40B4-BE49-F238E27FC236}">
                <a16:creationId xmlns:a16="http://schemas.microsoft.com/office/drawing/2014/main" id="{B160DC45-DCC1-082F-9E03-910FD298B18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0B1A1E-7F42-42AC-8621-C50A50EA729E}" type="datetime11">
              <a:rPr kumimoji="0" lang="zh-CN" altLang="en-US" sz="1200" b="0" smtClean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22:05:17</a:t>
            </a:fld>
            <a:endParaRPr kumimoji="0" lang="zh-CN" altLang="zh-CN" sz="12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363" name="灯片编号占位符 2">
            <a:extLst>
              <a:ext uri="{FF2B5EF4-FFF2-40B4-BE49-F238E27FC236}">
                <a16:creationId xmlns:a16="http://schemas.microsoft.com/office/drawing/2014/main" id="{CF331289-8C52-2CF4-A374-431CD4F7D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4C68EC-A02D-4141-9126-FFB368E4712A}" type="slidenum">
              <a:rPr kumimoji="0" lang="en-US" altLang="zh-CN" sz="1400" b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zh-CN" sz="14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D33FA160-E00C-43F0-4565-11A6F491E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24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419"/>
          <a:stretch>
            <a:fillRect/>
          </a:stretch>
        </p:blipFill>
        <p:spPr bwMode="auto">
          <a:xfrm>
            <a:off x="39688" y="1844675"/>
            <a:ext cx="9104312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>
            <a:extLst>
              <a:ext uri="{FF2B5EF4-FFF2-40B4-BE49-F238E27FC236}">
                <a16:creationId xmlns:a16="http://schemas.microsoft.com/office/drawing/2014/main" id="{488C21E8-8D69-9F9D-2D17-6F971B061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18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32" t="37019" r="30313" b="43314"/>
          <a:stretch>
            <a:fillRect/>
          </a:stretch>
        </p:blipFill>
        <p:spPr bwMode="auto">
          <a:xfrm>
            <a:off x="2541588" y="1084263"/>
            <a:ext cx="4319587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Line 8">
            <a:extLst>
              <a:ext uri="{FF2B5EF4-FFF2-40B4-BE49-F238E27FC236}">
                <a16:creationId xmlns:a16="http://schemas.microsoft.com/office/drawing/2014/main" id="{3D16C39A-24CB-0DB5-EF43-9F99FF52A8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3575" y="3213100"/>
            <a:ext cx="720725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5367" name="Line 9">
            <a:extLst>
              <a:ext uri="{FF2B5EF4-FFF2-40B4-BE49-F238E27FC236}">
                <a16:creationId xmlns:a16="http://schemas.microsoft.com/office/drawing/2014/main" id="{2EA0A0E9-B8E7-EB59-7AC0-374DC58471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3213100"/>
            <a:ext cx="1225550" cy="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521B5E41-DE97-7C76-ABB4-99443C89FC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24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58" b="11533"/>
          <a:stretch>
            <a:fillRect/>
          </a:stretch>
        </p:blipFill>
        <p:spPr bwMode="auto">
          <a:xfrm>
            <a:off x="39688" y="4148138"/>
            <a:ext cx="91043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>
            <a:extLst>
              <a:ext uri="{FF2B5EF4-FFF2-40B4-BE49-F238E27FC236}">
                <a16:creationId xmlns:a16="http://schemas.microsoft.com/office/drawing/2014/main" id="{BA705ABE-70BD-2690-EE8D-23CB9B459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24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0" t="88467" r="15414" b="650"/>
          <a:stretch>
            <a:fillRect/>
          </a:stretch>
        </p:blipFill>
        <p:spPr bwMode="auto">
          <a:xfrm>
            <a:off x="0" y="5948363"/>
            <a:ext cx="91440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13">
            <a:extLst>
              <a:ext uri="{FF2B5EF4-FFF2-40B4-BE49-F238E27FC236}">
                <a16:creationId xmlns:a16="http://schemas.microsoft.com/office/drawing/2014/main" id="{84A5BC11-9B7D-5C2E-03A4-6916041D7A0D}"/>
              </a:ext>
            </a:extLst>
          </p:cNvPr>
          <p:cNvGrpSpPr>
            <a:grpSpLocks/>
          </p:cNvGrpSpPr>
          <p:nvPr/>
        </p:nvGrpSpPr>
        <p:grpSpPr bwMode="auto">
          <a:xfrm>
            <a:off x="0" y="3355975"/>
            <a:ext cx="9144000" cy="795338"/>
            <a:chOff x="0" y="1570"/>
            <a:chExt cx="5760" cy="501"/>
          </a:xfrm>
        </p:grpSpPr>
        <p:pic>
          <p:nvPicPr>
            <p:cNvPr id="15372" name="Picture 12">
              <a:extLst>
                <a:ext uri="{FF2B5EF4-FFF2-40B4-BE49-F238E27FC236}">
                  <a16:creationId xmlns:a16="http://schemas.microsoft.com/office/drawing/2014/main" id="{E461472C-46E6-0703-E35C-5A7914A341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-24000" contrast="4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2581" b="50342"/>
            <a:stretch>
              <a:fillRect/>
            </a:stretch>
          </p:blipFill>
          <p:spPr bwMode="auto">
            <a:xfrm>
              <a:off x="0" y="1570"/>
              <a:ext cx="5760" cy="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3" name="Line 6">
              <a:extLst>
                <a:ext uri="{FF2B5EF4-FFF2-40B4-BE49-F238E27FC236}">
                  <a16:creationId xmlns:a16="http://schemas.microsoft.com/office/drawing/2014/main" id="{1B7B6F00-4A5D-6BA2-3DFD-0C4585A0E6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3" y="1979"/>
              <a:ext cx="131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5374" name="Line 7">
              <a:extLst>
                <a:ext uri="{FF2B5EF4-FFF2-40B4-BE49-F238E27FC236}">
                  <a16:creationId xmlns:a16="http://schemas.microsoft.com/office/drawing/2014/main" id="{FB8337EE-4D72-24B9-0408-BABBE0D57B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9" y="1979"/>
              <a:ext cx="190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15371" name="Rectangle 3">
            <a:extLst>
              <a:ext uri="{FF2B5EF4-FFF2-40B4-BE49-F238E27FC236}">
                <a16:creationId xmlns:a16="http://schemas.microsoft.com/office/drawing/2014/main" id="{310733B6-D80E-D698-59D7-75837E69A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220663"/>
            <a:ext cx="80279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/>
              <a:t>实验原理</a:t>
            </a:r>
            <a:endParaRPr lang="zh-CN" altLang="en-US" sz="3600"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日期占位符 1">
            <a:extLst>
              <a:ext uri="{FF2B5EF4-FFF2-40B4-BE49-F238E27FC236}">
                <a16:creationId xmlns:a16="http://schemas.microsoft.com/office/drawing/2014/main" id="{388BA87F-D121-8DA9-17EE-55343FADB3F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0EFCF5-6DDD-4591-BC25-E9CB7281CF0D}" type="datetime11">
              <a:rPr kumimoji="0" lang="zh-CN" altLang="en-US" sz="1200" b="0" smtClean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22:05:17</a:t>
            </a:fld>
            <a:endParaRPr kumimoji="0" lang="zh-CN" altLang="zh-CN" sz="12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387" name="灯片编号占位符 2">
            <a:extLst>
              <a:ext uri="{FF2B5EF4-FFF2-40B4-BE49-F238E27FC236}">
                <a16:creationId xmlns:a16="http://schemas.microsoft.com/office/drawing/2014/main" id="{B6858558-62E6-04F6-A006-7028323C4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E0C0D9-86D7-484B-8067-0E5A3C74583C}" type="slidenum">
              <a:rPr kumimoji="0" lang="en-US" altLang="zh-CN" sz="1400" b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kumimoji="0" lang="en-US" altLang="zh-CN" sz="14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6388" name="Picture 5">
            <a:extLst>
              <a:ext uri="{FF2B5EF4-FFF2-40B4-BE49-F238E27FC236}">
                <a16:creationId xmlns:a16="http://schemas.microsoft.com/office/drawing/2014/main" id="{ACE31722-A80F-FDAF-6ACA-FBC78B3A5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36000" contras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573463"/>
            <a:ext cx="4429125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3">
            <a:extLst>
              <a:ext uri="{FF2B5EF4-FFF2-40B4-BE49-F238E27FC236}">
                <a16:creationId xmlns:a16="http://schemas.microsoft.com/office/drawing/2014/main" id="{BDA4FB82-DCF6-6E9D-1820-0A6C0F453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220663"/>
            <a:ext cx="80279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/>
              <a:t>实验步骤</a:t>
            </a:r>
            <a:endParaRPr lang="zh-CN" altLang="en-US" sz="3600">
              <a:ea typeface="楷体_GB2312" pitchFamily="49" charset="-122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EC3875A-9FA3-64EF-668A-4268861907ED}"/>
              </a:ext>
            </a:extLst>
          </p:cNvPr>
          <p:cNvSpPr txBox="1">
            <a:spLocks noChangeArrowheads="1"/>
          </p:cNvSpPr>
          <p:nvPr/>
        </p:nvSpPr>
        <p:spPr>
          <a:xfrm>
            <a:off x="107950" y="1196975"/>
            <a:ext cx="8928100" cy="50403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 kern="120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kumimoji="1" sz="2800" kern="1200">
                <a:solidFill>
                  <a:schemeClr val="bg2"/>
                </a:solidFill>
                <a:latin typeface="+mn-lt"/>
                <a:ea typeface="+mj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 kern="1200">
                <a:solidFill>
                  <a:schemeClr val="bg2"/>
                </a:solidFill>
                <a:latin typeface="+mn-lt"/>
                <a:ea typeface="+mj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kumimoji="1" sz="2000" kern="1200">
                <a:solidFill>
                  <a:schemeClr val="bg2"/>
                </a:solidFill>
                <a:latin typeface="+mn-lt"/>
                <a:ea typeface="+mj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 kern="1200">
                <a:solidFill>
                  <a:schemeClr val="bg2"/>
                </a:solidFill>
                <a:latin typeface="+mn-lt"/>
                <a:ea typeface="+mj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（</a:t>
            </a:r>
            <a:r>
              <a:rPr lang="en-US" altLang="zh-CN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）构造周期序列信号，记录序列的周期值；</a:t>
            </a:r>
            <a:endParaRPr lang="en-US" altLang="zh-CN" sz="3200" dirty="0">
              <a:solidFill>
                <a:schemeClr val="bg2"/>
              </a:solidFill>
              <a:effectLst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（</a:t>
            </a:r>
            <a:r>
              <a:rPr lang="en-US" altLang="zh-CN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en-US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）在周期序列上加随机噪声；</a:t>
            </a:r>
            <a:endParaRPr lang="en-US" altLang="zh-CN" sz="3200" dirty="0">
              <a:solidFill>
                <a:schemeClr val="bg2"/>
              </a:solidFill>
              <a:effectLst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（</a:t>
            </a:r>
            <a:r>
              <a:rPr lang="en-US" altLang="zh-CN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  <a:r>
              <a:rPr lang="zh-CN" altLang="en-US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）计算周期序列的自相关序列；</a:t>
            </a:r>
            <a:endParaRPr lang="en-US" altLang="zh-CN" sz="3200" dirty="0">
              <a:solidFill>
                <a:schemeClr val="bg2"/>
              </a:solidFill>
              <a:effectLst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990600" indent="-990600"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（</a:t>
            </a:r>
            <a:r>
              <a:rPr lang="en-US" altLang="zh-CN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4</a:t>
            </a:r>
            <a:r>
              <a:rPr lang="zh-CN" altLang="en-US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）</a:t>
            </a:r>
            <a:r>
              <a:rPr lang="zh-CN" altLang="en-US" sz="3200" dirty="0">
                <a:solidFill>
                  <a:srgbClr val="FF0000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分析</a:t>
            </a:r>
            <a:r>
              <a:rPr lang="zh-CN" altLang="en-US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自相关序列，</a:t>
            </a:r>
            <a:r>
              <a:rPr lang="zh-CN" altLang="en-US" sz="3200" dirty="0">
                <a:solidFill>
                  <a:srgbClr val="FF0000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估计</a:t>
            </a:r>
            <a:r>
              <a:rPr lang="zh-CN" altLang="en-US" sz="3200" dirty="0">
                <a:solidFill>
                  <a:schemeClr val="bg2"/>
                </a:solidFill>
                <a:effectLst/>
                <a:ea typeface="宋体" panose="02010600030101010101" pitchFamily="2" charset="-122"/>
                <a:cs typeface="Arial" panose="020B0604020202020204" pitchFamily="34" charset="0"/>
              </a:rPr>
              <a:t>得到原周期序列的周期。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日期占位符 1">
            <a:extLst>
              <a:ext uri="{FF2B5EF4-FFF2-40B4-BE49-F238E27FC236}">
                <a16:creationId xmlns:a16="http://schemas.microsoft.com/office/drawing/2014/main" id="{432B529E-2604-FF2E-3C5E-485145886B3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FFFD5D-F969-402F-8D93-E84AD4FFDBDC}" type="datetime11">
              <a:rPr kumimoji="0" lang="zh-CN" altLang="en-US" sz="1200" b="0" smtClean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22:05:17</a:t>
            </a:fld>
            <a:endParaRPr kumimoji="0" lang="zh-CN" altLang="zh-CN" sz="12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11" name="灯片编号占位符 2">
            <a:extLst>
              <a:ext uri="{FF2B5EF4-FFF2-40B4-BE49-F238E27FC236}">
                <a16:creationId xmlns:a16="http://schemas.microsoft.com/office/drawing/2014/main" id="{9D456AE6-65CA-1C07-E542-FC5A80EB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E3DE1F-E421-4852-8F67-71E1CE67A7C7}" type="slidenum">
              <a:rPr kumimoji="0" lang="en-US" altLang="zh-CN" sz="1400" b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kumimoji="0" lang="en-US" altLang="zh-CN" sz="14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7412" name="Picture 5">
            <a:extLst>
              <a:ext uri="{FF2B5EF4-FFF2-40B4-BE49-F238E27FC236}">
                <a16:creationId xmlns:a16="http://schemas.microsoft.com/office/drawing/2014/main" id="{208A5A39-012A-A743-DB52-263D2E01C1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36000" contras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8477250" cy="576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日期占位符 3">
            <a:extLst>
              <a:ext uri="{FF2B5EF4-FFF2-40B4-BE49-F238E27FC236}">
                <a16:creationId xmlns:a16="http://schemas.microsoft.com/office/drawing/2014/main" id="{F0B20B81-24F3-F922-1320-EBE19B79848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11CC38-6DD8-4EF1-AC1D-82E101DFD3C7}" type="datetime11">
              <a:rPr kumimoji="0" lang="zh-CN" altLang="en-US" sz="1200" b="0" smtClean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22:05:17</a:t>
            </a:fld>
            <a:endParaRPr kumimoji="0" lang="zh-CN" altLang="zh-CN" sz="12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71" name="灯片编号占位符 5">
            <a:extLst>
              <a:ext uri="{FF2B5EF4-FFF2-40B4-BE49-F238E27FC236}">
                <a16:creationId xmlns:a16="http://schemas.microsoft.com/office/drawing/2014/main" id="{5AB89508-53C5-AD63-5CD9-32D8CA62D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1BA79A-13AB-4214-9B09-08F3FB79924F}" type="slidenum">
              <a:rPr kumimoji="0" lang="en-US" altLang="zh-CN" sz="1400" b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CN" sz="14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AD88AB7B-C5C9-50B2-0515-1B5E90AB46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一、实验目的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DCA7DDCC-FCA1-D9FB-0F7C-9E5B42355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97887" cy="50403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3600">
                <a:solidFill>
                  <a:schemeClr val="bg2"/>
                </a:solidFill>
                <a:effectLst/>
              </a:rPr>
              <a:t>1. </a:t>
            </a:r>
            <a:r>
              <a:rPr lang="zh-CN" altLang="en-US" sz="3600">
                <a:solidFill>
                  <a:schemeClr val="bg2"/>
                </a:solidFill>
                <a:effectLst/>
              </a:rPr>
              <a:t>熟悉互相关的初步应用</a:t>
            </a:r>
            <a:endParaRPr lang="en-US" altLang="zh-CN" sz="3600">
              <a:solidFill>
                <a:schemeClr val="bg2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3600">
                <a:solidFill>
                  <a:schemeClr val="bg2"/>
                </a:solidFill>
                <a:effectLst/>
              </a:rPr>
              <a:t>2. </a:t>
            </a:r>
            <a:r>
              <a:rPr lang="zh-CN" altLang="en-US" sz="3600">
                <a:solidFill>
                  <a:schemeClr val="bg2"/>
                </a:solidFill>
                <a:effectLst/>
              </a:rPr>
              <a:t>锻炼编程能力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日期占位符 3">
            <a:extLst>
              <a:ext uri="{FF2B5EF4-FFF2-40B4-BE49-F238E27FC236}">
                <a16:creationId xmlns:a16="http://schemas.microsoft.com/office/drawing/2014/main" id="{E86CEF13-A6D4-B92D-0395-56AFF208D0B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7F1B99-FBC6-40B0-A162-7642B33C0612}" type="datetime11">
              <a:rPr kumimoji="0" lang="zh-CN" altLang="en-US" sz="1200" b="0" smtClean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22:05:17</a:t>
            </a:fld>
            <a:endParaRPr kumimoji="0" lang="zh-CN" altLang="zh-CN" sz="12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95" name="灯片编号占位符 5">
            <a:extLst>
              <a:ext uri="{FF2B5EF4-FFF2-40B4-BE49-F238E27FC236}">
                <a16:creationId xmlns:a16="http://schemas.microsoft.com/office/drawing/2014/main" id="{BA2B5EAC-B0AD-A0D4-C806-1CFB25F51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8EB57C-5EDC-4A3D-B1F0-856E2F56252C}" type="slidenum">
              <a:rPr kumimoji="0" lang="en-US" altLang="zh-CN" sz="1400" b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CN" sz="14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7490E98E-3F7E-CF04-1132-BBB22BEBB3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1196975"/>
            <a:ext cx="9036050" cy="792163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Arial" panose="020B0604020202020204" pitchFamily="34" charset="0"/>
              </a:rPr>
              <a:t>（一）寻找被噪声淹没的有用信号的位置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434BC18C-DF0D-C3B8-A2B5-72EB33BD7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2135188"/>
            <a:ext cx="8496300" cy="1223962"/>
          </a:xfrm>
        </p:spPr>
        <p:txBody>
          <a:bodyPr/>
          <a:lstStyle/>
          <a:p>
            <a:pPr eaLnBrk="1" hangingPunct="1"/>
            <a:r>
              <a:rPr lang="zh-CN" altLang="en-US" sz="3600">
                <a:effectLst/>
              </a:rPr>
              <a:t>目的</a:t>
            </a:r>
            <a:r>
              <a:rPr lang="zh-CN" altLang="en-US" sz="3600">
                <a:effectLst/>
                <a:ea typeface="楷体_GB2312" pitchFamily="49" charset="-122"/>
              </a:rPr>
              <a:t>：利用互相关运算寻找被噪声淹没的有用信号的位置。</a:t>
            </a:r>
          </a:p>
        </p:txBody>
      </p:sp>
      <p:graphicFrame>
        <p:nvGraphicFramePr>
          <p:cNvPr id="8198" name="Object 4">
            <a:extLst>
              <a:ext uri="{FF2B5EF4-FFF2-40B4-BE49-F238E27FC236}">
                <a16:creationId xmlns:a16="http://schemas.microsoft.com/office/drawing/2014/main" id="{48FB022B-8B63-4C2B-3D9F-D328035D63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0825" y="3933825"/>
          <a:ext cx="8353425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2570" imgH="323901" progId="Equation.DSMT4">
                  <p:embed/>
                </p:oleObj>
              </mc:Choice>
              <mc:Fallback>
                <p:oleObj name="Equation" r:id="rId2" imgW="2152570" imgH="32390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933825"/>
                        <a:ext cx="8353425" cy="156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2">
            <a:extLst>
              <a:ext uri="{FF2B5EF4-FFF2-40B4-BE49-F238E27FC236}">
                <a16:creationId xmlns:a16="http://schemas.microsoft.com/office/drawing/2014/main" id="{7B7B0F72-2DD4-4CAD-E50C-B0475AB26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88913"/>
            <a:ext cx="72390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4000">
                <a:latin typeface="黑体" panose="02010609060101010101" pitchFamily="49" charset="-122"/>
              </a:rPr>
              <a:t>二、实验内容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日期占位符 1">
            <a:extLst>
              <a:ext uri="{FF2B5EF4-FFF2-40B4-BE49-F238E27FC236}">
                <a16:creationId xmlns:a16="http://schemas.microsoft.com/office/drawing/2014/main" id="{3E88D9F2-BA47-54F7-DF2C-CD4BADD79E0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5D21951-DE6D-4F8F-B289-C40441E31B51}" type="datetime11">
              <a:rPr kumimoji="0" lang="zh-CN" altLang="en-US" sz="1200" b="0" smtClean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22:05:17</a:t>
            </a:fld>
            <a:endParaRPr kumimoji="0" lang="zh-CN" altLang="zh-CN" sz="12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19" name="灯片编号占位符 3">
            <a:extLst>
              <a:ext uri="{FF2B5EF4-FFF2-40B4-BE49-F238E27FC236}">
                <a16:creationId xmlns:a16="http://schemas.microsoft.com/office/drawing/2014/main" id="{1DA102FA-E689-073D-F190-A36656849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71C0BE-7915-4AF0-9702-9895B22A6406}" type="slidenum">
              <a:rPr kumimoji="0" lang="en-US" altLang="zh-CN" sz="1400" b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CN" sz="14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372E1840-CF68-145E-9C00-85B841D5C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36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0"/>
            <a:ext cx="1655763" cy="176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6">
            <a:extLst>
              <a:ext uri="{FF2B5EF4-FFF2-40B4-BE49-F238E27FC236}">
                <a16:creationId xmlns:a16="http://schemas.microsoft.com/office/drawing/2014/main" id="{BB7362D4-75C3-BC6B-E2C4-DA1A8199D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1" r="7281"/>
          <a:stretch>
            <a:fillRect/>
          </a:stretch>
        </p:blipFill>
        <p:spPr bwMode="auto">
          <a:xfrm>
            <a:off x="0" y="1773238"/>
            <a:ext cx="9036050" cy="237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7">
            <a:extLst>
              <a:ext uri="{FF2B5EF4-FFF2-40B4-BE49-F238E27FC236}">
                <a16:creationId xmlns:a16="http://schemas.microsoft.com/office/drawing/2014/main" id="{1B2CE3DF-D9E9-AB02-EB6A-AF8FEF8EF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2" r="6764"/>
          <a:stretch>
            <a:fillRect/>
          </a:stretch>
        </p:blipFill>
        <p:spPr bwMode="auto">
          <a:xfrm>
            <a:off x="107950" y="4149725"/>
            <a:ext cx="903605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3" name="Text Box 8">
            <a:extLst>
              <a:ext uri="{FF2B5EF4-FFF2-40B4-BE49-F238E27FC236}">
                <a16:creationId xmlns:a16="http://schemas.microsoft.com/office/drawing/2014/main" id="{3A139353-7DED-AE39-88E1-34D65BD1C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188913"/>
            <a:ext cx="1173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>
                <a:solidFill>
                  <a:srgbClr val="00287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y1[n]</a:t>
            </a:r>
          </a:p>
        </p:txBody>
      </p:sp>
      <p:sp>
        <p:nvSpPr>
          <p:cNvPr id="9224" name="Text Box 9">
            <a:extLst>
              <a:ext uri="{FF2B5EF4-FFF2-40B4-BE49-F238E27FC236}">
                <a16:creationId xmlns:a16="http://schemas.microsoft.com/office/drawing/2014/main" id="{DD36A688-9A32-AB9D-A454-0EAF1FBD5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2133600"/>
            <a:ext cx="11731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>
                <a:solidFill>
                  <a:srgbClr val="00287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y2[n]</a:t>
            </a:r>
          </a:p>
        </p:txBody>
      </p:sp>
      <p:sp>
        <p:nvSpPr>
          <p:cNvPr id="9225" name="Text Box 10">
            <a:extLst>
              <a:ext uri="{FF2B5EF4-FFF2-40B4-BE49-F238E27FC236}">
                <a16:creationId xmlns:a16="http://schemas.microsoft.com/office/drawing/2014/main" id="{48D0B91C-7478-D39C-C0C7-B44CF40B4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4221163"/>
            <a:ext cx="11731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>
                <a:solidFill>
                  <a:srgbClr val="00287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y3[n]</a:t>
            </a:r>
          </a:p>
        </p:txBody>
      </p:sp>
      <p:sp>
        <p:nvSpPr>
          <p:cNvPr id="9226" name="Text Box 11">
            <a:extLst>
              <a:ext uri="{FF2B5EF4-FFF2-40B4-BE49-F238E27FC236}">
                <a16:creationId xmlns:a16="http://schemas.microsoft.com/office/drawing/2014/main" id="{F8726E97-6FC5-6165-6967-C8B3A3EDC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149725"/>
            <a:ext cx="4032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>
                <a:solidFill>
                  <a:srgbClr val="002878"/>
                </a:solidFill>
                <a:latin typeface="Times New Roman" panose="02020603050405020304" pitchFamily="18" charset="0"/>
              </a:rPr>
              <a:t>在</a:t>
            </a:r>
            <a:r>
              <a:rPr lang="en-US" altLang="zh-CN">
                <a:solidFill>
                  <a:srgbClr val="002878"/>
                </a:solidFill>
                <a:latin typeface="Times New Roman" panose="02020603050405020304" pitchFamily="18" charset="0"/>
              </a:rPr>
              <a:t>y2[n]</a:t>
            </a:r>
            <a:r>
              <a:rPr lang="zh-CN" altLang="en-US">
                <a:solidFill>
                  <a:srgbClr val="002878"/>
                </a:solidFill>
                <a:latin typeface="Times New Roman" panose="02020603050405020304" pitchFamily="18" charset="0"/>
              </a:rPr>
              <a:t>上加随机噪声</a:t>
            </a:r>
            <a:r>
              <a:rPr lang="en-US" altLang="zh-CN">
                <a:solidFill>
                  <a:srgbClr val="002878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endParaRPr lang="en-US" altLang="zh-CN">
              <a:solidFill>
                <a:srgbClr val="002878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7" name="Text Box 12">
            <a:extLst>
              <a:ext uri="{FF2B5EF4-FFF2-40B4-BE49-F238E27FC236}">
                <a16:creationId xmlns:a16="http://schemas.microsoft.com/office/drawing/2014/main" id="{9588F0A5-6980-529B-F7F2-38409BF44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133600"/>
            <a:ext cx="54721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>
                <a:solidFill>
                  <a:srgbClr val="002878"/>
                </a:solidFill>
                <a:latin typeface="Times New Roman" panose="02020603050405020304" pitchFamily="18" charset="0"/>
              </a:rPr>
              <a:t>y1[n]</a:t>
            </a:r>
            <a:r>
              <a:rPr lang="zh-CN" altLang="en-US">
                <a:solidFill>
                  <a:srgbClr val="002878"/>
                </a:solidFill>
                <a:latin typeface="Times New Roman" panose="02020603050405020304" pitchFamily="18" charset="0"/>
              </a:rPr>
              <a:t>出现在</a:t>
            </a:r>
            <a:r>
              <a:rPr lang="en-US" altLang="zh-CN">
                <a:solidFill>
                  <a:srgbClr val="002878"/>
                </a:solidFill>
                <a:latin typeface="Times New Roman" panose="02020603050405020304" pitchFamily="18" charset="0"/>
              </a:rPr>
              <a:t>y2[n]</a:t>
            </a:r>
            <a:r>
              <a:rPr lang="zh-CN" altLang="en-US">
                <a:solidFill>
                  <a:srgbClr val="002878"/>
                </a:solidFill>
                <a:latin typeface="Times New Roman" panose="02020603050405020304" pitchFamily="18" charset="0"/>
              </a:rPr>
              <a:t>的某个位置</a:t>
            </a:r>
            <a:r>
              <a:rPr lang="zh-CN" altLang="en-US">
                <a:solidFill>
                  <a:srgbClr val="002878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endParaRPr lang="zh-CN" altLang="en-US">
              <a:solidFill>
                <a:srgbClr val="002878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8" name="Oval 13">
            <a:extLst>
              <a:ext uri="{FF2B5EF4-FFF2-40B4-BE49-F238E27FC236}">
                <a16:creationId xmlns:a16="http://schemas.microsoft.com/office/drawing/2014/main" id="{FCB75E5F-3746-0CDB-59B4-985939D4F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3213100"/>
            <a:ext cx="504825" cy="10080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 sz="2400" b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29" name="Text Box 14">
            <a:extLst>
              <a:ext uri="{FF2B5EF4-FFF2-40B4-BE49-F238E27FC236}">
                <a16:creationId xmlns:a16="http://schemas.microsoft.com/office/drawing/2014/main" id="{B9597BAB-FCA4-DCD9-918D-FEC10F0C7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100" y="6446838"/>
            <a:ext cx="189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b="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样点序号</a:t>
            </a:r>
          </a:p>
        </p:txBody>
      </p:sp>
      <p:sp>
        <p:nvSpPr>
          <p:cNvPr id="9230" name="文本框 1">
            <a:extLst>
              <a:ext uri="{FF2B5EF4-FFF2-40B4-BE49-F238E27FC236}">
                <a16:creationId xmlns:a16="http://schemas.microsoft.com/office/drawing/2014/main" id="{D5DE00B3-2BAA-912D-F2E2-4A9B83F10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04925"/>
            <a:ext cx="5327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y2=[zeros(1,k1) y1 zeros(1,k2)];</a:t>
            </a:r>
            <a:endParaRPr lang="zh-CN" altLang="en-US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日期占位符 1">
            <a:extLst>
              <a:ext uri="{FF2B5EF4-FFF2-40B4-BE49-F238E27FC236}">
                <a16:creationId xmlns:a16="http://schemas.microsoft.com/office/drawing/2014/main" id="{BF424B26-03DC-F4B6-FA0B-48796DFD48F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2110F0-1E9B-4396-A14F-CDF5379222DC}" type="datetime11">
              <a:rPr kumimoji="0" lang="zh-CN" altLang="en-US" sz="1200" b="0" smtClean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22:05:17</a:t>
            </a:fld>
            <a:endParaRPr kumimoji="0" lang="zh-CN" altLang="zh-CN" sz="12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3" name="灯片编号占位符 3">
            <a:extLst>
              <a:ext uri="{FF2B5EF4-FFF2-40B4-BE49-F238E27FC236}">
                <a16:creationId xmlns:a16="http://schemas.microsoft.com/office/drawing/2014/main" id="{9D59DBE7-8832-601E-4BA4-CD4C3CB02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9BE71B-8DF0-410E-B1A5-F5008F5985ED}" type="slidenum">
              <a:rPr kumimoji="0" lang="en-US" altLang="zh-CN" sz="1400" b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CN" sz="14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0244" name="Picture 11">
            <a:extLst>
              <a:ext uri="{FF2B5EF4-FFF2-40B4-BE49-F238E27FC236}">
                <a16:creationId xmlns:a16="http://schemas.microsoft.com/office/drawing/2014/main" id="{EEE0EA90-EFDC-75A3-9C12-1DEA55726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36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0"/>
            <a:ext cx="1655763" cy="176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>
            <a:extLst>
              <a:ext uri="{FF2B5EF4-FFF2-40B4-BE49-F238E27FC236}">
                <a16:creationId xmlns:a16="http://schemas.microsoft.com/office/drawing/2014/main" id="{FA47E30F-554C-8F1C-1C35-663F31077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2" r="6764"/>
          <a:stretch>
            <a:fillRect/>
          </a:stretch>
        </p:blipFill>
        <p:spPr bwMode="auto">
          <a:xfrm>
            <a:off x="0" y="1700213"/>
            <a:ext cx="903605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6" name="Text Box 6">
            <a:extLst>
              <a:ext uri="{FF2B5EF4-FFF2-40B4-BE49-F238E27FC236}">
                <a16:creationId xmlns:a16="http://schemas.microsoft.com/office/drawing/2014/main" id="{130F552A-BC77-E5EA-ADCC-3F0DF52ED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188913"/>
            <a:ext cx="1173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>
                <a:solidFill>
                  <a:srgbClr val="00287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y1[n]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507E49C2-8C7A-20BC-6785-D83A1B67D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1563" y="1998663"/>
            <a:ext cx="11731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>
                <a:solidFill>
                  <a:srgbClr val="00287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y3[n]</a:t>
            </a:r>
          </a:p>
        </p:txBody>
      </p:sp>
      <p:pic>
        <p:nvPicPr>
          <p:cNvPr id="10248" name="Picture 9">
            <a:extLst>
              <a:ext uri="{FF2B5EF4-FFF2-40B4-BE49-F238E27FC236}">
                <a16:creationId xmlns:a16="http://schemas.microsoft.com/office/drawing/2014/main" id="{19731F42-5CD7-ECD8-FF12-E709E4D4F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8" r="7442"/>
          <a:stretch>
            <a:fillRect/>
          </a:stretch>
        </p:blipFill>
        <p:spPr bwMode="auto">
          <a:xfrm>
            <a:off x="0" y="4019550"/>
            <a:ext cx="8964613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9" name="Text Box 10">
            <a:extLst>
              <a:ext uri="{FF2B5EF4-FFF2-40B4-BE49-F238E27FC236}">
                <a16:creationId xmlns:a16="http://schemas.microsoft.com/office/drawing/2014/main" id="{0C607F64-B351-09A7-51C0-1A338D63B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4308475"/>
            <a:ext cx="38877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i="1">
                <a:solidFill>
                  <a:srgbClr val="00287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</a:t>
            </a:r>
            <a:r>
              <a:rPr lang="en-US" altLang="zh-CN">
                <a:solidFill>
                  <a:srgbClr val="00287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[n] = xcorr(y3,y1);</a:t>
            </a:r>
          </a:p>
        </p:txBody>
      </p:sp>
      <p:sp>
        <p:nvSpPr>
          <p:cNvPr id="10250" name="Line 12">
            <a:extLst>
              <a:ext uri="{FF2B5EF4-FFF2-40B4-BE49-F238E27FC236}">
                <a16:creationId xmlns:a16="http://schemas.microsoft.com/office/drawing/2014/main" id="{6CBDBEB4-7003-2812-6DD6-904AC59CD9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4800" y="4251325"/>
            <a:ext cx="0" cy="208756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251" name="Text Box 13">
            <a:extLst>
              <a:ext uri="{FF2B5EF4-FFF2-40B4-BE49-F238E27FC236}">
                <a16:creationId xmlns:a16="http://schemas.microsoft.com/office/drawing/2014/main" id="{A1F9F7F7-F02D-05A5-EBFB-AFD06D7EA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1613" y="6518275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b="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样点序号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日期占位符 3">
            <a:extLst>
              <a:ext uri="{FF2B5EF4-FFF2-40B4-BE49-F238E27FC236}">
                <a16:creationId xmlns:a16="http://schemas.microsoft.com/office/drawing/2014/main" id="{D7BD35B5-F8B1-AA0C-5055-C2F3AD6599B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2DBD7A-EDB9-4258-8B86-CBE71B6B7A4E}" type="datetime11">
              <a:rPr kumimoji="0" lang="zh-CN" altLang="en-US" sz="1200" b="0" smtClean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22:05:17</a:t>
            </a:fld>
            <a:endParaRPr kumimoji="0" lang="zh-CN" altLang="zh-CN" sz="12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267" name="灯片编号占位符 5">
            <a:extLst>
              <a:ext uri="{FF2B5EF4-FFF2-40B4-BE49-F238E27FC236}">
                <a16:creationId xmlns:a16="http://schemas.microsoft.com/office/drawing/2014/main" id="{8C1D7618-B6C3-2F6C-4CFD-30889FCAB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21FC7D-1A1E-45BA-B4D3-B0E2E99530F9}" type="slidenum">
              <a:rPr kumimoji="0" lang="en-US" altLang="zh-CN" sz="1400" b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CN" sz="14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09954" name="Rectangle 2">
            <a:extLst>
              <a:ext uri="{FF2B5EF4-FFF2-40B4-BE49-F238E27FC236}">
                <a16:creationId xmlns:a16="http://schemas.microsoft.com/office/drawing/2014/main" id="{8B71B991-28C1-6101-D52A-B9114FDF0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509955" name="Rectangle 3">
            <a:extLst>
              <a:ext uri="{FF2B5EF4-FFF2-40B4-BE49-F238E27FC236}">
                <a16:creationId xmlns:a16="http://schemas.microsoft.com/office/drawing/2014/main" id="{E06A43C5-CB41-1856-AF54-EEBB7C4488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88913"/>
            <a:ext cx="6192837" cy="3744912"/>
          </a:xfrm>
          <a:solidFill>
            <a:schemeClr val="tx1"/>
          </a:solidFill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3200">
                <a:effectLst/>
              </a:rPr>
              <a:t>… %</a:t>
            </a:r>
            <a:r>
              <a:rPr lang="zh-CN" altLang="en-US" sz="3200">
                <a:effectLst/>
              </a:rPr>
              <a:t>自己构造序列</a:t>
            </a:r>
            <a:r>
              <a:rPr lang="en-US" altLang="zh-CN" sz="3200">
                <a:effectLst/>
              </a:rPr>
              <a:t>y3[n]</a:t>
            </a:r>
            <a:r>
              <a:rPr lang="zh-CN" altLang="en-US" sz="3200">
                <a:effectLst/>
              </a:rPr>
              <a:t>和</a:t>
            </a:r>
            <a:r>
              <a:rPr lang="en-US" altLang="zh-CN" sz="3200">
                <a:effectLst/>
              </a:rPr>
              <a:t>y1[n]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3200">
                <a:effectLst/>
              </a:rPr>
              <a:t>r = </a:t>
            </a:r>
            <a:r>
              <a:rPr lang="en-US" altLang="zh-CN" sz="3200">
                <a:solidFill>
                  <a:schemeClr val="hlink"/>
                </a:solidFill>
                <a:effectLst/>
              </a:rPr>
              <a:t>xcorr</a:t>
            </a:r>
            <a:r>
              <a:rPr lang="en-US" altLang="zh-CN" sz="3200">
                <a:effectLst/>
              </a:rPr>
              <a:t>(y3,y1);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3200">
                <a:effectLst/>
              </a:rPr>
              <a:t>nx = length(r);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3200">
                <a:effectLst/>
              </a:rPr>
              <a:t>nn = (nx-1)/2;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3200">
                <a:effectLst/>
              </a:rPr>
              <a:t>plot([-nn:nn], r);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3200">
                <a:effectLst/>
              </a:rPr>
              <a:t>……</a:t>
            </a:r>
            <a:endParaRPr lang="en-US" altLang="zh-CN" sz="3200"/>
          </a:p>
        </p:txBody>
      </p:sp>
      <p:sp>
        <p:nvSpPr>
          <p:cNvPr id="11270" name="Text Box 4">
            <a:extLst>
              <a:ext uri="{FF2B5EF4-FFF2-40B4-BE49-F238E27FC236}">
                <a16:creationId xmlns:a16="http://schemas.microsoft.com/office/drawing/2014/main" id="{05BF40FE-55BB-852E-E52D-273C8FA8C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196975"/>
            <a:ext cx="43942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200">
                <a:solidFill>
                  <a:schemeClr val="hlink"/>
                </a:solidFill>
                <a:latin typeface="Times New Roman" panose="02020603050405020304" pitchFamily="18" charset="0"/>
              </a:rPr>
              <a:t>注</a:t>
            </a:r>
            <a:r>
              <a:rPr lang="zh-CN" altLang="en-US" sz="320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：设</a:t>
            </a:r>
            <a:r>
              <a:rPr lang="en-US" altLang="zh-CN" sz="320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y3[n], y1[n]</a:t>
            </a:r>
            <a:r>
              <a:rPr lang="zh-CN" altLang="en-US" sz="320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两个序列的最大长度为</a:t>
            </a:r>
            <a:r>
              <a:rPr lang="en-US" altLang="zh-CN" sz="320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r>
              <a:rPr lang="zh-CN" altLang="en-US" sz="320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，则</a:t>
            </a:r>
            <a:r>
              <a:rPr lang="en-US" altLang="zh-CN" sz="320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xcorr(y3, y1)</a:t>
            </a:r>
            <a:r>
              <a:rPr lang="zh-CN" altLang="en-US" sz="320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返回的互相关序列</a:t>
            </a:r>
            <a:r>
              <a:rPr lang="en-US" altLang="zh-CN" sz="320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</a:t>
            </a:r>
            <a:r>
              <a:rPr lang="zh-CN" altLang="en-US" sz="320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的长度为</a:t>
            </a:r>
            <a:r>
              <a:rPr lang="en-US" altLang="zh-CN" sz="320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2*M-1</a:t>
            </a:r>
            <a:r>
              <a:rPr lang="zh-CN" altLang="en-US" sz="320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，其样点号范围是</a:t>
            </a:r>
            <a:r>
              <a:rPr lang="en-US" altLang="zh-CN" sz="320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[-(M-1):(M-1)].</a:t>
            </a:r>
          </a:p>
        </p:txBody>
      </p:sp>
      <p:sp>
        <p:nvSpPr>
          <p:cNvPr id="11271" name="Text Box 5">
            <a:extLst>
              <a:ext uri="{FF2B5EF4-FFF2-40B4-BE49-F238E27FC236}">
                <a16:creationId xmlns:a16="http://schemas.microsoft.com/office/drawing/2014/main" id="{718D7B36-97A4-0AD6-07BB-E29BB8503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365625"/>
            <a:ext cx="87122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>
                <a:solidFill>
                  <a:schemeClr val="bg2"/>
                </a:solidFill>
                <a:latin typeface="楷体_GB2312" pitchFamily="49" charset="-122"/>
                <a:ea typeface="楷体_GB2312" pitchFamily="49" charset="-122"/>
              </a:rPr>
              <a:t>%</a:t>
            </a:r>
            <a:r>
              <a:rPr lang="zh-CN" altLang="en-US">
                <a:solidFill>
                  <a:schemeClr val="bg2"/>
                </a:solidFill>
                <a:latin typeface="楷体_GB2312" pitchFamily="49" charset="-122"/>
                <a:ea typeface="楷体_GB2312" pitchFamily="49" charset="-122"/>
              </a:rPr>
              <a:t>寻找序列</a:t>
            </a:r>
            <a:r>
              <a:rPr lang="en-US" altLang="zh-CN">
                <a:solidFill>
                  <a:schemeClr val="bg2"/>
                </a:solidFill>
                <a:latin typeface="楷体_GB2312" pitchFamily="49" charset="-122"/>
                <a:ea typeface="楷体_GB2312" pitchFamily="49" charset="-122"/>
              </a:rPr>
              <a:t>r</a:t>
            </a:r>
            <a:r>
              <a:rPr lang="zh-CN" altLang="en-US">
                <a:solidFill>
                  <a:schemeClr val="bg2"/>
                </a:solidFill>
                <a:latin typeface="楷体_GB2312" pitchFamily="49" charset="-122"/>
                <a:ea typeface="楷体_GB2312" pitchFamily="49" charset="-122"/>
              </a:rPr>
              <a:t>中的最大</a:t>
            </a:r>
            <a:r>
              <a:rPr lang="zh-CN" altLang="en-US">
                <a:solidFill>
                  <a:schemeClr val="bg2"/>
                </a:solidFill>
                <a:latin typeface="Times New Roman" panose="02020603050405020304" pitchFamily="18" charset="0"/>
                <a:ea typeface="楷体_GB2312" pitchFamily="49" charset="-122"/>
              </a:rPr>
              <a:t>值</a:t>
            </a:r>
            <a:r>
              <a:rPr lang="en-US" altLang="zh-CN">
                <a:solidFill>
                  <a:schemeClr val="bg2"/>
                </a:solidFill>
                <a:latin typeface="Times New Roman" panose="02020603050405020304" pitchFamily="18" charset="0"/>
                <a:ea typeface="楷体_GB2312" pitchFamily="49" charset="-122"/>
              </a:rPr>
              <a:t>maxR</a:t>
            </a:r>
            <a:r>
              <a:rPr lang="zh-CN" altLang="en-US">
                <a:solidFill>
                  <a:schemeClr val="bg2"/>
                </a:solidFill>
                <a:latin typeface="Times New Roman" panose="02020603050405020304" pitchFamily="18" charset="0"/>
                <a:ea typeface="楷体_GB2312" pitchFamily="49" charset="-122"/>
              </a:rPr>
              <a:t>及其所在的位置</a:t>
            </a:r>
            <a:r>
              <a:rPr lang="en-US" altLang="zh-CN">
                <a:solidFill>
                  <a:schemeClr val="bg2"/>
                </a:solidFill>
                <a:latin typeface="Times New Roman" panose="02020603050405020304" pitchFamily="18" charset="0"/>
                <a:ea typeface="楷体_GB2312" pitchFamily="49" charset="-122"/>
              </a:rPr>
              <a:t>(</a:t>
            </a:r>
            <a:r>
              <a:rPr lang="zh-CN" altLang="en-US">
                <a:solidFill>
                  <a:schemeClr val="bg2"/>
                </a:solidFill>
                <a:latin typeface="Times New Roman" panose="02020603050405020304" pitchFamily="18" charset="0"/>
                <a:ea typeface="楷体_GB2312" pitchFamily="49" charset="-122"/>
              </a:rPr>
              <a:t>序号</a:t>
            </a:r>
            <a:r>
              <a:rPr lang="en-US" altLang="zh-CN">
                <a:solidFill>
                  <a:schemeClr val="bg2"/>
                </a:solidFill>
                <a:latin typeface="Times New Roman" panose="02020603050405020304" pitchFamily="18" charset="0"/>
                <a:ea typeface="楷体_GB2312" pitchFamily="49" charset="-122"/>
              </a:rPr>
              <a:t>)id</a:t>
            </a:r>
            <a:r>
              <a:rPr lang="zh-CN" altLang="en-US">
                <a:solidFill>
                  <a:schemeClr val="bg2"/>
                </a:solidFill>
                <a:latin typeface="Times New Roman" panose="02020603050405020304" pitchFamily="18" charset="0"/>
                <a:ea typeface="楷体_GB2312" pitchFamily="49" charset="-122"/>
              </a:rPr>
              <a:t>：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200" b="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[maxR, id] =</a:t>
            </a:r>
            <a:r>
              <a:rPr lang="en-US" altLang="zh-CN" sz="320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max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(r);</a:t>
            </a:r>
            <a:r>
              <a:rPr lang="en-US" altLang="zh-CN" sz="320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200">
                <a:solidFill>
                  <a:schemeClr val="bg1"/>
                </a:solidFill>
                <a:latin typeface="Times New Roman" panose="02020603050405020304" pitchFamily="18" charset="0"/>
                <a:ea typeface="楷体_GB2312" pitchFamily="49" charset="-122"/>
              </a:rPr>
              <a:t>（用在此题目中，需再根据上面的</a:t>
            </a:r>
            <a:r>
              <a:rPr lang="zh-CN" altLang="en-US" sz="3200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注明</a:t>
            </a:r>
            <a:r>
              <a:rPr lang="zh-CN" altLang="en-US" sz="3200">
                <a:solidFill>
                  <a:schemeClr val="bg1"/>
                </a:solidFill>
                <a:latin typeface="Times New Roman" panose="02020603050405020304" pitchFamily="18" charset="0"/>
                <a:ea typeface="楷体_GB2312" pitchFamily="49" charset="-122"/>
              </a:rPr>
              <a:t>进一步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200">
                <a:solidFill>
                  <a:schemeClr val="bg1"/>
                </a:solidFill>
                <a:latin typeface="Times New Roman" panose="02020603050405020304" pitchFamily="18" charset="0"/>
                <a:ea typeface="楷体_GB2312" pitchFamily="49" charset="-122"/>
              </a:rPr>
              <a:t>    调整</a:t>
            </a:r>
            <a:r>
              <a:rPr lang="en-US" altLang="zh-CN" sz="3200">
                <a:solidFill>
                  <a:schemeClr val="bg1"/>
                </a:solidFill>
                <a:latin typeface="Times New Roman" panose="02020603050405020304" pitchFamily="18" charset="0"/>
                <a:ea typeface="楷体_GB2312" pitchFamily="49" charset="-122"/>
              </a:rPr>
              <a:t>id</a:t>
            </a:r>
            <a:r>
              <a:rPr lang="zh-CN" altLang="en-US" sz="3200">
                <a:solidFill>
                  <a:schemeClr val="bg1"/>
                </a:solidFill>
                <a:latin typeface="Times New Roman" panose="02020603050405020304" pitchFamily="18" charset="0"/>
                <a:ea typeface="楷体_GB2312" pitchFamily="49" charset="-122"/>
              </a:rPr>
              <a:t>，以得到信号所在的正确位置） </a:t>
            </a:r>
          </a:p>
        </p:txBody>
      </p:sp>
      <p:sp>
        <p:nvSpPr>
          <p:cNvPr id="11272" name="Line 6">
            <a:extLst>
              <a:ext uri="{FF2B5EF4-FFF2-40B4-BE49-F238E27FC236}">
                <a16:creationId xmlns:a16="http://schemas.microsoft.com/office/drawing/2014/main" id="{5C21E947-4245-B386-AD30-BC1FF2972C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84888" y="4221163"/>
            <a:ext cx="719137" cy="12239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日期占位符 3">
            <a:extLst>
              <a:ext uri="{FF2B5EF4-FFF2-40B4-BE49-F238E27FC236}">
                <a16:creationId xmlns:a16="http://schemas.microsoft.com/office/drawing/2014/main" id="{BCE56113-26C7-1DDF-7344-781129F5792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E0E510-F0D1-4AB4-9951-C6064E5AC247}" type="datetime11">
              <a:rPr kumimoji="0" lang="zh-CN" altLang="en-US" sz="1200" b="0" smtClean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22:05:17</a:t>
            </a:fld>
            <a:endParaRPr kumimoji="0" lang="zh-CN" altLang="zh-CN" sz="12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291" name="灯片编号占位符 5">
            <a:extLst>
              <a:ext uri="{FF2B5EF4-FFF2-40B4-BE49-F238E27FC236}">
                <a16:creationId xmlns:a16="http://schemas.microsoft.com/office/drawing/2014/main" id="{09A70A45-3890-5C56-DB64-AD965A58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A8E41A-1461-4E81-8265-FC3F9D12BAA7}" type="slidenum">
              <a:rPr kumimoji="0" lang="en-US" altLang="zh-CN" sz="1400" b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CN" sz="14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26338" name="Rectangle 2">
            <a:extLst>
              <a:ext uri="{FF2B5EF4-FFF2-40B4-BE49-F238E27FC236}">
                <a16:creationId xmlns:a16="http://schemas.microsoft.com/office/drawing/2014/main" id="{1EFAFAC7-62F7-AF91-B5F3-F49B8F31C5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44C00720-7EF8-A9A8-BF67-7823C4954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642350" cy="50403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3000">
                <a:effectLst/>
              </a:rPr>
              <a:t>&gt;&gt; help xcorr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3000" b="0">
                <a:effectLst/>
              </a:rPr>
              <a:t> XCORR Cross-correlation function estimates.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3000" b="0">
                <a:effectLst/>
              </a:rPr>
              <a:t>    C = XCORR(A,B), where A and B are length M vectors (M&gt;1), returns the length 2*M-1 cross-correlation sequence C. If A and B are of different length, the shortest one is zero-padded.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0">
                <a:effectLst/>
              </a:rPr>
              <a:t>    </a:t>
            </a:r>
            <a:r>
              <a:rPr lang="en-US" altLang="zh-CN" sz="3000" b="0">
                <a:effectLst/>
              </a:rPr>
              <a:t>……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3000" b="0">
                <a:effectLst/>
              </a:rPr>
              <a:t>   The zeroth lag of the output correlation is in the middle of the sequence, at element or row M.</a:t>
            </a:r>
            <a:endParaRPr lang="zh-CN" altLang="en-US" sz="3000" b="0"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日期占位符 3">
            <a:extLst>
              <a:ext uri="{FF2B5EF4-FFF2-40B4-BE49-F238E27FC236}">
                <a16:creationId xmlns:a16="http://schemas.microsoft.com/office/drawing/2014/main" id="{47D80FC1-08C6-A02D-6D94-D2DA93065A7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CB1533-F7CE-4EED-AF54-51D5AB279BE2}" type="datetime11">
              <a:rPr kumimoji="0" lang="zh-CN" altLang="en-US" sz="1200" b="0" smtClean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22:05:17</a:t>
            </a:fld>
            <a:endParaRPr kumimoji="0" lang="zh-CN" altLang="zh-CN" sz="12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15" name="灯片编号占位符 5">
            <a:extLst>
              <a:ext uri="{FF2B5EF4-FFF2-40B4-BE49-F238E27FC236}">
                <a16:creationId xmlns:a16="http://schemas.microsoft.com/office/drawing/2014/main" id="{C326D94C-E446-FD07-44A7-54AD42EDA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0AF8DC-8CDD-4D5F-9DD4-9DBF842D124F}" type="slidenum">
              <a:rPr kumimoji="0" lang="en-US" altLang="zh-CN" sz="1400" b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CN" sz="14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27362" name="Rectangle 2">
            <a:extLst>
              <a:ext uri="{FF2B5EF4-FFF2-40B4-BE49-F238E27FC236}">
                <a16:creationId xmlns:a16="http://schemas.microsoft.com/office/drawing/2014/main" id="{4BC0EE5E-2E61-4B97-5BB5-B28A24FFE3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13317" name="Line 4">
            <a:extLst>
              <a:ext uri="{FF2B5EF4-FFF2-40B4-BE49-F238E27FC236}">
                <a16:creationId xmlns:a16="http://schemas.microsoft.com/office/drawing/2014/main" id="{BB554A08-D60F-5E07-B5B7-AFCADD8C9D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2565400"/>
            <a:ext cx="1008063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diamond" w="lg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318" name="Line 5">
            <a:extLst>
              <a:ext uri="{FF2B5EF4-FFF2-40B4-BE49-F238E27FC236}">
                <a16:creationId xmlns:a16="http://schemas.microsoft.com/office/drawing/2014/main" id="{3117940E-E3E6-8FC0-6258-776E8B0318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27538" y="2565400"/>
            <a:ext cx="1512887" cy="0"/>
          </a:xfrm>
          <a:prstGeom prst="line">
            <a:avLst/>
          </a:prstGeom>
          <a:noFill/>
          <a:ln w="57150">
            <a:solidFill>
              <a:srgbClr val="000000"/>
            </a:solidFill>
            <a:prstDash val="sysDot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319" name="Line 6">
            <a:extLst>
              <a:ext uri="{FF2B5EF4-FFF2-40B4-BE49-F238E27FC236}">
                <a16:creationId xmlns:a16="http://schemas.microsoft.com/office/drawing/2014/main" id="{197E6FF7-5A7B-71B7-16C7-2B16822B68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357563"/>
            <a:ext cx="252095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240EF018-8FF5-C646-A36C-715BEE518F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1700213"/>
            <a:ext cx="0" cy="2808287"/>
          </a:xfrm>
          <a:prstGeom prst="line">
            <a:avLst/>
          </a:prstGeom>
          <a:noFill/>
          <a:ln w="28575">
            <a:solidFill>
              <a:srgbClr val="0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grpSp>
        <p:nvGrpSpPr>
          <p:cNvPr id="527385" name="Group 25">
            <a:extLst>
              <a:ext uri="{FF2B5EF4-FFF2-40B4-BE49-F238E27FC236}">
                <a16:creationId xmlns:a16="http://schemas.microsoft.com/office/drawing/2014/main" id="{1BF3F3B0-6D14-A471-26E1-530B551F68C0}"/>
              </a:ext>
            </a:extLst>
          </p:cNvPr>
          <p:cNvGrpSpPr>
            <a:grpSpLocks/>
          </p:cNvGrpSpPr>
          <p:nvPr/>
        </p:nvGrpSpPr>
        <p:grpSpPr bwMode="auto">
          <a:xfrm>
            <a:off x="900113" y="2014538"/>
            <a:ext cx="2520950" cy="0"/>
            <a:chOff x="567" y="1395"/>
            <a:chExt cx="1588" cy="0"/>
          </a:xfrm>
        </p:grpSpPr>
        <p:sp>
          <p:nvSpPr>
            <p:cNvPr id="13349" name="Line 11">
              <a:extLst>
                <a:ext uri="{FF2B5EF4-FFF2-40B4-BE49-F238E27FC236}">
                  <a16:creationId xmlns:a16="http://schemas.microsoft.com/office/drawing/2014/main" id="{5AABBEDD-DEB2-0772-4331-26FDD3217B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" y="1395"/>
              <a:ext cx="635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diamond" w="lg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3350" name="Line 12">
              <a:extLst>
                <a:ext uri="{FF2B5EF4-FFF2-40B4-BE49-F238E27FC236}">
                  <a16:creationId xmlns:a16="http://schemas.microsoft.com/office/drawing/2014/main" id="{04EF7837-6C17-ADB0-37FD-CA8C18A247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2" y="1395"/>
              <a:ext cx="953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grpSp>
        <p:nvGrpSpPr>
          <p:cNvPr id="527386" name="Group 26">
            <a:extLst>
              <a:ext uri="{FF2B5EF4-FFF2-40B4-BE49-F238E27FC236}">
                <a16:creationId xmlns:a16="http://schemas.microsoft.com/office/drawing/2014/main" id="{D30C1F69-8D73-1EF8-589B-A354C74BD0E7}"/>
              </a:ext>
            </a:extLst>
          </p:cNvPr>
          <p:cNvGrpSpPr>
            <a:grpSpLocks/>
          </p:cNvGrpSpPr>
          <p:nvPr/>
        </p:nvGrpSpPr>
        <p:grpSpPr bwMode="auto">
          <a:xfrm>
            <a:off x="5940425" y="2014538"/>
            <a:ext cx="2520950" cy="0"/>
            <a:chOff x="3742" y="1395"/>
            <a:chExt cx="1588" cy="0"/>
          </a:xfrm>
        </p:grpSpPr>
        <p:sp>
          <p:nvSpPr>
            <p:cNvPr id="13347" name="Line 10">
              <a:extLst>
                <a:ext uri="{FF2B5EF4-FFF2-40B4-BE49-F238E27FC236}">
                  <a16:creationId xmlns:a16="http://schemas.microsoft.com/office/drawing/2014/main" id="{916C8C8B-3640-A967-2ED7-E30C8B77BE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7" y="1395"/>
              <a:ext cx="953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3348" name="Line 13">
              <a:extLst>
                <a:ext uri="{FF2B5EF4-FFF2-40B4-BE49-F238E27FC236}">
                  <a16:creationId xmlns:a16="http://schemas.microsoft.com/office/drawing/2014/main" id="{5DE4EB7B-7094-ED21-DEA5-84D8E2BBCC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2" y="1395"/>
              <a:ext cx="635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diamond" w="lg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527374" name="Line 14">
            <a:extLst>
              <a:ext uri="{FF2B5EF4-FFF2-40B4-BE49-F238E27FC236}">
                <a16:creationId xmlns:a16="http://schemas.microsoft.com/office/drawing/2014/main" id="{381D98E5-E749-62A6-DDBA-77C4EDB55B2D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4005263"/>
            <a:ext cx="5040312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324" name="Line 15">
            <a:extLst>
              <a:ext uri="{FF2B5EF4-FFF2-40B4-BE49-F238E27FC236}">
                <a16:creationId xmlns:a16="http://schemas.microsoft.com/office/drawing/2014/main" id="{A9152E56-A37D-5BF7-3D1D-1DFAC4334FF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0425" y="1700213"/>
            <a:ext cx="0" cy="3529012"/>
          </a:xfrm>
          <a:prstGeom prst="line">
            <a:avLst/>
          </a:prstGeom>
          <a:noFill/>
          <a:ln w="28575">
            <a:solidFill>
              <a:srgbClr val="0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325" name="Line 16">
            <a:extLst>
              <a:ext uri="{FF2B5EF4-FFF2-40B4-BE49-F238E27FC236}">
                <a16:creationId xmlns:a16="http://schemas.microsoft.com/office/drawing/2014/main" id="{1F3D3070-869C-C1CA-16FE-D7166E4B7433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1700213"/>
            <a:ext cx="0" cy="3529012"/>
          </a:xfrm>
          <a:prstGeom prst="line">
            <a:avLst/>
          </a:prstGeom>
          <a:noFill/>
          <a:ln w="28575">
            <a:solidFill>
              <a:srgbClr val="0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326" name="Text Box 17">
            <a:extLst>
              <a:ext uri="{FF2B5EF4-FFF2-40B4-BE49-F238E27FC236}">
                <a16:creationId xmlns:a16="http://schemas.microsoft.com/office/drawing/2014/main" id="{53D05283-7B8F-BC1C-63B9-621D42423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8575" y="2286000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>
                <a:solidFill>
                  <a:srgbClr val="00287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y[n]</a:t>
            </a:r>
          </a:p>
        </p:txBody>
      </p:sp>
      <p:sp>
        <p:nvSpPr>
          <p:cNvPr id="13327" name="Text Box 18">
            <a:extLst>
              <a:ext uri="{FF2B5EF4-FFF2-40B4-BE49-F238E27FC236}">
                <a16:creationId xmlns:a16="http://schemas.microsoft.com/office/drawing/2014/main" id="{63B3DFDA-B316-34A0-1B14-7E48CECA3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8575" y="3068638"/>
            <a:ext cx="1173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>
                <a:solidFill>
                  <a:srgbClr val="00287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x[n]</a:t>
            </a:r>
          </a:p>
        </p:txBody>
      </p:sp>
      <p:grpSp>
        <p:nvGrpSpPr>
          <p:cNvPr id="13328" name="Group 21">
            <a:extLst>
              <a:ext uri="{FF2B5EF4-FFF2-40B4-BE49-F238E27FC236}">
                <a16:creationId xmlns:a16="http://schemas.microsoft.com/office/drawing/2014/main" id="{9B5CF078-6B47-3E71-D47E-1AF6552DD034}"/>
              </a:ext>
            </a:extLst>
          </p:cNvPr>
          <p:cNvGrpSpPr>
            <a:grpSpLocks/>
          </p:cNvGrpSpPr>
          <p:nvPr/>
        </p:nvGrpSpPr>
        <p:grpSpPr bwMode="auto">
          <a:xfrm>
            <a:off x="3419475" y="4581525"/>
            <a:ext cx="2520950" cy="760413"/>
            <a:chOff x="2154" y="2886"/>
            <a:chExt cx="1588" cy="479"/>
          </a:xfrm>
        </p:grpSpPr>
        <p:sp>
          <p:nvSpPr>
            <p:cNvPr id="13345" name="AutoShape 19">
              <a:extLst>
                <a:ext uri="{FF2B5EF4-FFF2-40B4-BE49-F238E27FC236}">
                  <a16:creationId xmlns:a16="http://schemas.microsoft.com/office/drawing/2014/main" id="{3432ED52-0A95-56F2-78E6-4712741471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857" y="2183"/>
              <a:ext cx="182" cy="1588"/>
            </a:xfrm>
            <a:prstGeom prst="rightBrace">
              <a:avLst>
                <a:gd name="adj1" fmla="val 72711"/>
                <a:gd name="adj2" fmla="val 50000"/>
              </a:avLst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n"/>
                <a:defRPr kumimoji="1" sz="2800" b="1">
                  <a:solidFill>
                    <a:srgbClr val="003399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kumimoji="1" sz="28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l"/>
                <a:defRPr kumimoji="1" sz="24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en-US" sz="2400" b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346" name="Text Box 20">
              <a:extLst>
                <a:ext uri="{FF2B5EF4-FFF2-40B4-BE49-F238E27FC236}">
                  <a16:creationId xmlns:a16="http://schemas.microsoft.com/office/drawing/2014/main" id="{4A76D51F-7954-5EBF-A250-2A9BF81B4F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6" y="3038"/>
              <a:ext cx="51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n"/>
                <a:defRPr kumimoji="1" sz="2800" b="1">
                  <a:solidFill>
                    <a:srgbClr val="003399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kumimoji="1" sz="28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l"/>
                <a:defRPr kumimoji="1" sz="24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i="1">
                  <a:solidFill>
                    <a:srgbClr val="00287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M</a:t>
              </a:r>
            </a:p>
          </p:txBody>
        </p:sp>
      </p:grpSp>
      <p:grpSp>
        <p:nvGrpSpPr>
          <p:cNvPr id="527382" name="Group 22">
            <a:extLst>
              <a:ext uri="{FF2B5EF4-FFF2-40B4-BE49-F238E27FC236}">
                <a16:creationId xmlns:a16="http://schemas.microsoft.com/office/drawing/2014/main" id="{9F3CF7DF-EB74-4F0D-EF17-5FBF9EE5C264}"/>
              </a:ext>
            </a:extLst>
          </p:cNvPr>
          <p:cNvGrpSpPr>
            <a:grpSpLocks/>
          </p:cNvGrpSpPr>
          <p:nvPr/>
        </p:nvGrpSpPr>
        <p:grpSpPr bwMode="auto">
          <a:xfrm>
            <a:off x="900113" y="5373688"/>
            <a:ext cx="5040312" cy="760412"/>
            <a:chOff x="2154" y="2886"/>
            <a:chExt cx="1588" cy="479"/>
          </a:xfrm>
        </p:grpSpPr>
        <p:sp>
          <p:nvSpPr>
            <p:cNvPr id="13343" name="AutoShape 23">
              <a:extLst>
                <a:ext uri="{FF2B5EF4-FFF2-40B4-BE49-F238E27FC236}">
                  <a16:creationId xmlns:a16="http://schemas.microsoft.com/office/drawing/2014/main" id="{47C424EE-01D8-CA61-DCB2-A6964C4FA48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857" y="2183"/>
              <a:ext cx="182" cy="1588"/>
            </a:xfrm>
            <a:prstGeom prst="rightBrace">
              <a:avLst>
                <a:gd name="adj1" fmla="val 72711"/>
                <a:gd name="adj2" fmla="val 50000"/>
              </a:avLst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n"/>
                <a:defRPr kumimoji="1" sz="2800" b="1">
                  <a:solidFill>
                    <a:srgbClr val="003399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kumimoji="1" sz="28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l"/>
                <a:defRPr kumimoji="1" sz="24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en-US" sz="2400" b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344" name="Text Box 24">
              <a:extLst>
                <a:ext uri="{FF2B5EF4-FFF2-40B4-BE49-F238E27FC236}">
                  <a16:creationId xmlns:a16="http://schemas.microsoft.com/office/drawing/2014/main" id="{EB36ECFF-6C65-5D50-70C7-3586931F86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6" y="3038"/>
              <a:ext cx="51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n"/>
                <a:defRPr kumimoji="1" sz="2800" b="1">
                  <a:solidFill>
                    <a:srgbClr val="003399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kumimoji="1" sz="28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l"/>
                <a:defRPr kumimoji="1" sz="24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kumimoji="1"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>
                  <a:solidFill>
                    <a:srgbClr val="00287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2*</a:t>
              </a:r>
              <a:r>
                <a:rPr lang="en-US" altLang="zh-CN" i="1">
                  <a:solidFill>
                    <a:srgbClr val="00287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M</a:t>
              </a:r>
              <a:r>
                <a:rPr lang="en-US" altLang="zh-CN">
                  <a:solidFill>
                    <a:srgbClr val="00287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-1</a:t>
              </a:r>
            </a:p>
          </p:txBody>
        </p:sp>
      </p:grpSp>
      <p:sp>
        <p:nvSpPr>
          <p:cNvPr id="13330" name="Line 33">
            <a:extLst>
              <a:ext uri="{FF2B5EF4-FFF2-40B4-BE49-F238E27FC236}">
                <a16:creationId xmlns:a16="http://schemas.microsoft.com/office/drawing/2014/main" id="{14F2AC98-97C4-389E-A5F9-C6F8874921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9388" y="3716338"/>
            <a:ext cx="8640762" cy="0"/>
          </a:xfrm>
          <a:prstGeom prst="line">
            <a:avLst/>
          </a:prstGeom>
          <a:noFill/>
          <a:ln w="28575">
            <a:solidFill>
              <a:srgbClr val="0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graphicFrame>
        <p:nvGraphicFramePr>
          <p:cNvPr id="13331" name="Object 4">
            <a:extLst>
              <a:ext uri="{FF2B5EF4-FFF2-40B4-BE49-F238E27FC236}">
                <a16:creationId xmlns:a16="http://schemas.microsoft.com/office/drawing/2014/main" id="{EB3BB0E1-123A-E501-E668-D3FD2FE074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8463" y="-57150"/>
          <a:ext cx="8353425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2570" imgH="323901" progId="Equation.DSMT4">
                  <p:embed/>
                </p:oleObj>
              </mc:Choice>
              <mc:Fallback>
                <p:oleObj name="Equation" r:id="rId2" imgW="2152570" imgH="32390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3" y="-57150"/>
                        <a:ext cx="8353425" cy="1568450"/>
                      </a:xfrm>
                      <a:prstGeom prst="rect">
                        <a:avLst/>
                      </a:prstGeom>
                      <a:solidFill>
                        <a:srgbClr val="FFF5E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1">
            <a:extLst>
              <a:ext uri="{FF2B5EF4-FFF2-40B4-BE49-F238E27FC236}">
                <a16:creationId xmlns:a16="http://schemas.microsoft.com/office/drawing/2014/main" id="{C963CF5C-B23B-45F0-282C-6D90C079DA76}"/>
              </a:ext>
            </a:extLst>
          </p:cNvPr>
          <p:cNvGrpSpPr>
            <a:grpSpLocks/>
          </p:cNvGrpSpPr>
          <p:nvPr/>
        </p:nvGrpSpPr>
        <p:grpSpPr bwMode="auto">
          <a:xfrm>
            <a:off x="1484313" y="2249488"/>
            <a:ext cx="2520950" cy="9525"/>
            <a:chOff x="1484313" y="2249384"/>
            <a:chExt cx="2520950" cy="9525"/>
          </a:xfrm>
        </p:grpSpPr>
        <p:grpSp>
          <p:nvGrpSpPr>
            <p:cNvPr id="13337" name="Group 27">
              <a:extLst>
                <a:ext uri="{FF2B5EF4-FFF2-40B4-BE49-F238E27FC236}">
                  <a16:creationId xmlns:a16="http://schemas.microsoft.com/office/drawing/2014/main" id="{94C2107C-E9EE-D1FE-5D2B-196B597D6C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313" y="2255838"/>
              <a:ext cx="2520950" cy="0"/>
              <a:chOff x="567" y="1395"/>
              <a:chExt cx="1588" cy="0"/>
            </a:xfrm>
          </p:grpSpPr>
          <p:sp>
            <p:nvSpPr>
              <p:cNvPr id="13341" name="Line 28">
                <a:extLst>
                  <a:ext uri="{FF2B5EF4-FFF2-40B4-BE49-F238E27FC236}">
                    <a16:creationId xmlns:a16="http://schemas.microsoft.com/office/drawing/2014/main" id="{45413E4D-3040-0FAB-546B-D9B16BFEEA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7" y="1395"/>
                <a:ext cx="635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prstDash val="sysDot"/>
                <a:round/>
                <a:headEnd type="diamond" w="lg" len="lg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13342" name="Line 29">
                <a:extLst>
                  <a:ext uri="{FF2B5EF4-FFF2-40B4-BE49-F238E27FC236}">
                    <a16:creationId xmlns:a16="http://schemas.microsoft.com/office/drawing/2014/main" id="{4C3C689F-5C24-488A-8549-5168C5280B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02" y="1395"/>
                <a:ext cx="953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prstDash val="sysDot"/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  <p:grpSp>
          <p:nvGrpSpPr>
            <p:cNvPr id="13338" name="Group 25">
              <a:extLst>
                <a:ext uri="{FF2B5EF4-FFF2-40B4-BE49-F238E27FC236}">
                  <a16:creationId xmlns:a16="http://schemas.microsoft.com/office/drawing/2014/main" id="{667272AA-AB24-FF94-81FC-3817EF3D4B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313" y="2249384"/>
              <a:ext cx="2520950" cy="9525"/>
              <a:chOff x="567" y="1395"/>
              <a:chExt cx="1588" cy="9525"/>
            </a:xfrm>
          </p:grpSpPr>
          <p:sp>
            <p:nvSpPr>
              <p:cNvPr id="13339" name="Line 11">
                <a:extLst>
                  <a:ext uri="{FF2B5EF4-FFF2-40B4-BE49-F238E27FC236}">
                    <a16:creationId xmlns:a16="http://schemas.microsoft.com/office/drawing/2014/main" id="{FB88A35F-020B-70A4-14EA-354139A423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7" y="10920"/>
                <a:ext cx="635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 type="diamond" w="lg" len="lg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13340" name="Line 12">
                <a:extLst>
                  <a:ext uri="{FF2B5EF4-FFF2-40B4-BE49-F238E27FC236}">
                    <a16:creationId xmlns:a16="http://schemas.microsoft.com/office/drawing/2014/main" id="{A3A071E6-4B4B-FE8B-6264-597C2F5EC7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02" y="1395"/>
                <a:ext cx="953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prstDash val="sysDot"/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</p:grpSp>
      <p:grpSp>
        <p:nvGrpSpPr>
          <p:cNvPr id="38" name="Group 26">
            <a:extLst>
              <a:ext uri="{FF2B5EF4-FFF2-40B4-BE49-F238E27FC236}">
                <a16:creationId xmlns:a16="http://schemas.microsoft.com/office/drawing/2014/main" id="{A6D95B56-8391-DC82-942E-F761D19FAC75}"/>
              </a:ext>
            </a:extLst>
          </p:cNvPr>
          <p:cNvGrpSpPr>
            <a:grpSpLocks/>
          </p:cNvGrpSpPr>
          <p:nvPr/>
        </p:nvGrpSpPr>
        <p:grpSpPr bwMode="auto">
          <a:xfrm>
            <a:off x="5292725" y="2286000"/>
            <a:ext cx="2520950" cy="0"/>
            <a:chOff x="3742" y="1395"/>
            <a:chExt cx="1588" cy="0"/>
          </a:xfrm>
        </p:grpSpPr>
        <p:sp>
          <p:nvSpPr>
            <p:cNvPr id="13335" name="Line 10">
              <a:extLst>
                <a:ext uri="{FF2B5EF4-FFF2-40B4-BE49-F238E27FC236}">
                  <a16:creationId xmlns:a16="http://schemas.microsoft.com/office/drawing/2014/main" id="{472A7950-79DA-ECBE-4964-B360332A70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7" y="1395"/>
              <a:ext cx="953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3336" name="Line 13">
              <a:extLst>
                <a:ext uri="{FF2B5EF4-FFF2-40B4-BE49-F238E27FC236}">
                  <a16:creationId xmlns:a16="http://schemas.microsoft.com/office/drawing/2014/main" id="{4AEADA31-F74E-1C68-680A-40793992D3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2" y="1395"/>
              <a:ext cx="635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diamond" w="lg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3" name="矩形 2">
            <a:extLst>
              <a:ext uri="{FF2B5EF4-FFF2-40B4-BE49-F238E27FC236}">
                <a16:creationId xmlns:a16="http://schemas.microsoft.com/office/drawing/2014/main" id="{83E6A997-E1DA-4DC4-2CD2-37B79577D606}"/>
              </a:ext>
            </a:extLst>
          </p:cNvPr>
          <p:cNvSpPr/>
          <p:nvPr/>
        </p:nvSpPr>
        <p:spPr bwMode="auto">
          <a:xfrm>
            <a:off x="3419475" y="1511300"/>
            <a:ext cx="5332413" cy="5086350"/>
          </a:xfrm>
          <a:prstGeom prst="rect">
            <a:avLst/>
          </a:prstGeom>
          <a:solidFill>
            <a:schemeClr val="accent2">
              <a:lumMod val="40000"/>
              <a:lumOff val="60000"/>
              <a:alpha val="3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27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7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7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日期占位符 3">
            <a:extLst>
              <a:ext uri="{FF2B5EF4-FFF2-40B4-BE49-F238E27FC236}">
                <a16:creationId xmlns:a16="http://schemas.microsoft.com/office/drawing/2014/main" id="{5033C7E6-8E48-6AC8-7902-F336A40EDA2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312CAC5-BC5A-42D8-8C57-5C7C6886DD7F}" type="datetime11">
              <a:rPr kumimoji="0" lang="zh-CN" altLang="en-US" sz="1200" b="0" smtClean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22:05:17</a:t>
            </a:fld>
            <a:endParaRPr kumimoji="0" lang="zh-CN" altLang="zh-CN" sz="12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339" name="灯片编号占位符 5">
            <a:extLst>
              <a:ext uri="{FF2B5EF4-FFF2-40B4-BE49-F238E27FC236}">
                <a16:creationId xmlns:a16="http://schemas.microsoft.com/office/drawing/2014/main" id="{2948CDB3-0D7F-1790-AC5D-EBF82E1CD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24979E-581D-43EE-817F-9F43340EE648}" type="slidenum">
              <a:rPr kumimoji="0" lang="en-US" altLang="zh-CN" sz="1400" b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CN" sz="1400" b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C4ED7B5E-C477-7E2A-9240-59C66E7B2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196975"/>
            <a:ext cx="9144000" cy="792163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Arial" panose="020B0604020202020204" pitchFamily="34" charset="0"/>
              </a:rPr>
              <a:t>（二）寻找被噪声淹没的周期信号的周期值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D9D330DA-7081-7E86-6B2D-4150E72CD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2135188"/>
            <a:ext cx="8496300" cy="1223962"/>
          </a:xfrm>
        </p:spPr>
        <p:txBody>
          <a:bodyPr/>
          <a:lstStyle/>
          <a:p>
            <a:pPr eaLnBrk="1" hangingPunct="1"/>
            <a:r>
              <a:rPr lang="zh-CN" altLang="en-US" sz="3600">
                <a:effectLst/>
              </a:rPr>
              <a:t>目的</a:t>
            </a:r>
            <a:r>
              <a:rPr lang="zh-CN" altLang="en-US" sz="3600">
                <a:effectLst/>
                <a:ea typeface="楷体_GB2312" pitchFamily="49" charset="-122"/>
              </a:rPr>
              <a:t>：利用</a:t>
            </a:r>
            <a:r>
              <a:rPr lang="zh-CN" altLang="en-US" sz="3600">
                <a:solidFill>
                  <a:srgbClr val="FF0000"/>
                </a:solidFill>
                <a:effectLst/>
                <a:ea typeface="楷体_GB2312" pitchFamily="49" charset="-122"/>
              </a:rPr>
              <a:t>自相关</a:t>
            </a:r>
            <a:r>
              <a:rPr lang="zh-CN" altLang="en-US" sz="3600">
                <a:effectLst/>
                <a:ea typeface="楷体_GB2312" pitchFamily="49" charset="-122"/>
              </a:rPr>
              <a:t>运算寻找被噪声淹没的周期信号（序列）的周期值。</a:t>
            </a:r>
          </a:p>
        </p:txBody>
      </p:sp>
      <p:sp>
        <p:nvSpPr>
          <p:cNvPr id="14342" name="Rectangle 2">
            <a:extLst>
              <a:ext uri="{FF2B5EF4-FFF2-40B4-BE49-F238E27FC236}">
                <a16:creationId xmlns:a16="http://schemas.microsoft.com/office/drawing/2014/main" id="{1CD1969A-F5F8-63C3-496B-BE4542360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88913"/>
            <a:ext cx="72390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kumimoji="1" sz="2800" b="1">
                <a:solidFill>
                  <a:srgbClr val="003399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4000">
                <a:latin typeface="黑体" panose="02010609060101010101" pitchFamily="49" charset="-122"/>
              </a:rPr>
              <a:t>二、实验内容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宋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12912</TotalTime>
  <Words>496</Words>
  <Application>Microsoft Office PowerPoint</Application>
  <PresentationFormat>全屏显示(4:3)</PresentationFormat>
  <Paragraphs>74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Times New Roman</vt:lpstr>
      <vt:lpstr>宋体</vt:lpstr>
      <vt:lpstr>Arial</vt:lpstr>
      <vt:lpstr>黑体</vt:lpstr>
      <vt:lpstr>Wingdings</vt:lpstr>
      <vt:lpstr>楷体_GB2312</vt:lpstr>
      <vt:lpstr>Soaring</vt:lpstr>
      <vt:lpstr>位图图像</vt:lpstr>
      <vt:lpstr>MathType 5.0 Equation</vt:lpstr>
      <vt:lpstr>实验2 互相关/自相关的计算与初步应用</vt:lpstr>
      <vt:lpstr>一、实验目的</vt:lpstr>
      <vt:lpstr>（一）寻找被噪声淹没的有用信号的位置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（二）寻找被噪声淹没的周期信号的周期值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宝&amp;贝</dc:creator>
  <cp:lastModifiedBy>pc</cp:lastModifiedBy>
  <cp:revision>606</cp:revision>
  <dcterms:created xsi:type="dcterms:W3CDTF">1601-01-01T00:00:00Z</dcterms:created>
  <dcterms:modified xsi:type="dcterms:W3CDTF">2025-09-18T14:05:30Z</dcterms:modified>
</cp:coreProperties>
</file>